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1" r:id="rId2"/>
  </p:sldMasterIdLst>
  <p:notesMasterIdLst>
    <p:notesMasterId r:id="rId86"/>
  </p:notesMasterIdLst>
  <p:sldIdLst>
    <p:sldId id="256" r:id="rId3"/>
    <p:sldId id="348" r:id="rId4"/>
    <p:sldId id="356" r:id="rId5"/>
    <p:sldId id="257" r:id="rId6"/>
    <p:sldId id="357" r:id="rId7"/>
    <p:sldId id="358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59" r:id="rId75"/>
    <p:sldId id="349" r:id="rId76"/>
    <p:sldId id="350" r:id="rId77"/>
    <p:sldId id="351" r:id="rId78"/>
    <p:sldId id="352" r:id="rId79"/>
    <p:sldId id="353" r:id="rId80"/>
    <p:sldId id="354" r:id="rId81"/>
    <p:sldId id="355" r:id="rId82"/>
    <p:sldId id="345" r:id="rId83"/>
    <p:sldId id="346" r:id="rId84"/>
    <p:sldId id="347" r:id="rId85"/>
  </p:sldIdLst>
  <p:sldSz cx="9144000" cy="6858000" type="screen4x3"/>
  <p:notesSz cx="7099300" cy="9385300"/>
  <p:embeddedFontLst>
    <p:embeddedFont>
      <p:font typeface="Calibri" panose="020F0502020204030204" pitchFamily="34" charset="0"/>
      <p:regular r:id="rId87"/>
      <p:bold r:id="rId88"/>
      <p:italic r:id="rId89"/>
      <p:boldItalic r:id="rId90"/>
    </p:embeddedFont>
    <p:embeddedFont>
      <p:font typeface="Comfortaa" panose="020B0604020202020204" charset="0"/>
      <p:regular r:id="rId91"/>
      <p:bold r:id="rId92"/>
    </p:embeddedFont>
    <p:embeddedFont>
      <p:font typeface="Calibri Light" panose="020F0302020204030204" pitchFamily="34" charset="0"/>
      <p:regular r:id="rId93"/>
      <p:italic r:id="rId9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312" autoAdjust="0"/>
    <p:restoredTop sz="94660"/>
  </p:normalViewPr>
  <p:slideViewPr>
    <p:cSldViewPr snapToGrid="0">
      <p:cViewPr>
        <p:scale>
          <a:sx n="94" d="100"/>
          <a:sy n="94" d="100"/>
        </p:scale>
        <p:origin x="581" y="-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font" Target="fonts/font3.fntdata"/><Relationship Id="rId97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font" Target="fonts/font1.fntdata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font" Target="fonts/font4.fntdata"/><Relationship Id="rId95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font" Target="fonts/font7.fntdata"/><Relationship Id="rId98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font" Target="fonts/font2.fntdata"/><Relationship Id="rId91" Type="http://schemas.openxmlformats.org/officeDocument/2006/relationships/font" Target="fonts/font5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notesMaster" Target="notesMasters/notesMaster1.xml"/><Relationship Id="rId94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83450" y="703875"/>
            <a:ext cx="4733100" cy="3519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09925" y="4458000"/>
            <a:ext cx="5679425" cy="422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269519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/>
          <p:cNvSpPr txBox="1">
            <a:spLocks noGrp="1"/>
          </p:cNvSpPr>
          <p:nvPr>
            <p:ph type="body" idx="1"/>
          </p:nvPr>
        </p:nvSpPr>
        <p:spPr>
          <a:xfrm>
            <a:off x="709925" y="4458000"/>
            <a:ext cx="5679425" cy="422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3447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6c221b22f_0_34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36c221b22f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5967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ce71b1702_0_14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3ce71b170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1281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986c7c026_0_16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3986c7c02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67540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986c7c026_0_22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3986c7c02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4027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ced145221_0_11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3ced14522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0766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ced145221_0_18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3ced14522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39843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ced145221_0_31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3ced14522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32180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ced145221_0_41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3ced14522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26011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ced145221_0_24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3ced14522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73116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ced145221_0_46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3ced14522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5092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c221b22f_0_593:notes"/>
          <p:cNvSpPr txBox="1">
            <a:spLocks noGrp="1"/>
          </p:cNvSpPr>
          <p:nvPr>
            <p:ph type="body" idx="1"/>
          </p:nvPr>
        </p:nvSpPr>
        <p:spPr>
          <a:xfrm>
            <a:off x="709925" y="4458000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36c221b22f_0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34120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ced145221_0_53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3ced145221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41239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ced145221_0_59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3ced14522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64815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481360b84_0_8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4481360b8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94605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4481360b84_0_15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4481360b8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7485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986c7c026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986c7c026_0_72:notes"/>
          <p:cNvSpPr txBox="1">
            <a:spLocks noGrp="1"/>
          </p:cNvSpPr>
          <p:nvPr>
            <p:ph type="body" idx="1"/>
          </p:nvPr>
        </p:nvSpPr>
        <p:spPr>
          <a:xfrm>
            <a:off x="709925" y="4458000"/>
            <a:ext cx="5679300" cy="42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22247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986c7c026_0_45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3986c7c026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7994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ced145221_0_65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3ced145221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44828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ce71b1702_0_29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3ce71b170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27759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ced145221_0_73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3ced14522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14962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cf842e83a_0_236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3cf842e83a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4122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40134c3d5_0_0:notes"/>
          <p:cNvSpPr txBox="1">
            <a:spLocks noGrp="1"/>
          </p:cNvSpPr>
          <p:nvPr>
            <p:ph type="body" idx="1"/>
          </p:nvPr>
        </p:nvSpPr>
        <p:spPr>
          <a:xfrm>
            <a:off x="709925" y="4458000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440134c3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42499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cf842e83a_0_1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3cf842e83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17528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ced145221_0_80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3ced14522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55316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cf842e83a_0_62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3cf842e83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96238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ced145221_0_94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3ced145221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03560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ced145221_0_122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3ced145221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58828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42157de5f7_0_29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42157de5f7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83778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440134c3d5_0_6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g440134c3d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34673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21689ced7_0_20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421689ced7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66179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cf842e83a_0_8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3cf842e83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42629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cf842e83a_0_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cf842e83a_0_769:notes"/>
          <p:cNvSpPr txBox="1">
            <a:spLocks noGrp="1"/>
          </p:cNvSpPr>
          <p:nvPr>
            <p:ph type="body" idx="1"/>
          </p:nvPr>
        </p:nvSpPr>
        <p:spPr>
          <a:xfrm>
            <a:off x="709925" y="4458000"/>
            <a:ext cx="5679300" cy="42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9373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986c7c026_0_122:notes"/>
          <p:cNvSpPr txBox="1">
            <a:spLocks noGrp="1"/>
          </p:cNvSpPr>
          <p:nvPr>
            <p:ph type="body" idx="1"/>
          </p:nvPr>
        </p:nvSpPr>
        <p:spPr>
          <a:xfrm>
            <a:off x="709925" y="4458000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3986c7c026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02063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cf842e83a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cf842e83a_0_776:notes"/>
          <p:cNvSpPr txBox="1">
            <a:spLocks noGrp="1"/>
          </p:cNvSpPr>
          <p:nvPr>
            <p:ph type="body" idx="1"/>
          </p:nvPr>
        </p:nvSpPr>
        <p:spPr>
          <a:xfrm>
            <a:off x="709925" y="4458000"/>
            <a:ext cx="5679300" cy="42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04453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ce71b1702_0_44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3ce71b1702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06513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ced145221_0_115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3ced14522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46963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cf842e83a_0_21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g3cf842e83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420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cf842e83a_0_30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3cf842e83a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33136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cf842e83a_0_36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3cf842e83a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15400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cf842e83a_0_42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3cf842e83a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2070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ce71b1702_0_38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3ce71b170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12512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ced145221_0_108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3ced145221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31502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ce71b1702_0_50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g3ce71b170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1097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6c221b22f_0_39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g36c221b22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27816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ced145221_0_100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g3ced145221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71287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cf842e83a_0_242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g3cf842e83a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46784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cf842e83a_0_49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g3cf842e83a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773656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cf842e83a_0_55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g3cf842e83a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698579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ce71b170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3ce71b1702_0_56:notes"/>
          <p:cNvSpPr txBox="1">
            <a:spLocks noGrp="1"/>
          </p:cNvSpPr>
          <p:nvPr>
            <p:ph type="body" idx="1"/>
          </p:nvPr>
        </p:nvSpPr>
        <p:spPr>
          <a:xfrm>
            <a:off x="709925" y="4458000"/>
            <a:ext cx="5679300" cy="42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10368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ce71b1702_0_23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g3ce71b170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60040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986c7c026_0_53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g3986c7c026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19141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9f0deccac_0_6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g39f0decca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892052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cf842e83a_0_757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g3cf842e83a_0_7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33303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4481360b84_0_22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g4481360b8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2009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986c7c026_0_3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3986c7c02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002551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cf842e83a_0_70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g3cf842e83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278414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cf842e83a_0_76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g3cf842e83a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259275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cf842e83a_0_82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g3cf842e83a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505203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d045f8b9e_0_6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g3d045f8b9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952931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d045f8b9e_0_12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g3d045f8b9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308928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d045f8b9e_0_18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g3d045f8b9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01179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d045f8b9e_0_25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g3d045f8b9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165045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d045f8b9e_0_0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g3d045f8b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837861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cf842e83a_0_763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g3cf842e83a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974558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92ee90bb0_0_74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g392ee90bb0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448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986c7c026_0_9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3986c7c02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49641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cf842e83a_0_728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g3cf842e83a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594851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cf842e83a_0_735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3cf842e83a_0_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577957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cf842e83a_0_741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g3cf842e83a_0_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305694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cf842e83a_0_748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g3cf842e83a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909149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4481360b84_0_48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g4481360b84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36521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6c221b22f_0_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6c221b22f_0_542:notes"/>
          <p:cNvSpPr txBox="1">
            <a:spLocks noGrp="1"/>
          </p:cNvSpPr>
          <p:nvPr>
            <p:ph type="body" idx="1"/>
          </p:nvPr>
        </p:nvSpPr>
        <p:spPr>
          <a:xfrm>
            <a:off x="709925" y="4458000"/>
            <a:ext cx="5679300" cy="42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27167976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36c221b22f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36c221b22f_0_547:notes"/>
          <p:cNvSpPr txBox="1">
            <a:spLocks noGrp="1"/>
          </p:cNvSpPr>
          <p:nvPr>
            <p:ph type="body" idx="1"/>
          </p:nvPr>
        </p:nvSpPr>
        <p:spPr>
          <a:xfrm>
            <a:off x="709925" y="4458000"/>
            <a:ext cx="5679300" cy="42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240543603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6c221b22f_0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36c221b22f_0_646:notes"/>
          <p:cNvSpPr txBox="1">
            <a:spLocks noGrp="1"/>
          </p:cNvSpPr>
          <p:nvPr>
            <p:ph type="body" idx="1"/>
          </p:nvPr>
        </p:nvSpPr>
        <p:spPr>
          <a:xfrm>
            <a:off x="709925" y="4458000"/>
            <a:ext cx="5679300" cy="42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9298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6c221b22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6c221b22f_0_25:notes"/>
          <p:cNvSpPr txBox="1">
            <a:spLocks noGrp="1"/>
          </p:cNvSpPr>
          <p:nvPr>
            <p:ph type="body" idx="1"/>
          </p:nvPr>
        </p:nvSpPr>
        <p:spPr>
          <a:xfrm>
            <a:off x="709925" y="4458000"/>
            <a:ext cx="5679300" cy="42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738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6c221b22f_0_29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36c221b22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1769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33400" y="369888"/>
            <a:ext cx="8153400" cy="11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0" marR="0" lvl="1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57200" marR="0" lvl="5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914400" marR="0" lvl="6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371600" marR="0" lvl="7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828800" marR="0" lvl="8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0" y="1295400"/>
            <a:ext cx="76200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1pPr>
            <a:lvl2pPr marL="742950" marR="0" lvl="1" indent="-1968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2pPr>
            <a:lvl3pPr marL="1143000" marR="0" lvl="2" indent="-1651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marL="1600200" marR="0" lvl="3" indent="-190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marL="2057400" marR="0" lvl="4" indent="-190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5pPr>
            <a:lvl6pPr marL="2514600" marR="0" lvl="5" indent="-190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6pPr>
            <a:lvl7pPr marL="2971800" marR="0" lvl="6" indent="-190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7pPr>
            <a:lvl8pPr marL="3429000" marR="0" lvl="7" indent="-190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8pPr>
            <a:lvl9pPr marL="3886200" marR="0" lvl="8" indent="-190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2286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2362200" y="6248400"/>
            <a:ext cx="4343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70104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286250" y="2457450"/>
            <a:ext cx="5791200" cy="19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5720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91440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37160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82880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323850" y="590550"/>
            <a:ext cx="5791200" cy="56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marL="914400" lvl="1" indent="-3175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2pPr>
            <a:lvl3pPr marL="1371600" lvl="2" indent="-317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marL="1828800" lvl="3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marL="2286000" lvl="4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5pPr>
            <a:lvl6pPr marL="274320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6pPr>
            <a:lvl7pPr marL="320040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7pPr>
            <a:lvl8pPr marL="365760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8pPr>
            <a:lvl9pPr marL="411480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21336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6576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8580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2EEC7-AB30-4D5D-9671-553E3B16A04F}" type="datetimeFigureOut">
              <a:rPr lang="en-SG" smtClean="0"/>
              <a:t>14/12/2020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04975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2EEC7-AB30-4D5D-9671-553E3B16A04F}" type="datetimeFigureOut">
              <a:rPr lang="en-SG" smtClean="0"/>
              <a:t>14/12/2020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0904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651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4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920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2EEC7-AB30-4D5D-9671-553E3B16A04F}" type="datetimeFigureOut">
              <a:rPr lang="en-SG" smtClean="0"/>
              <a:t>14/12/2020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1516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2EEC7-AB30-4D5D-9671-553E3B16A04F}" type="datetimeFigureOut">
              <a:rPr lang="en-SG" smtClean="0"/>
              <a:t>14/12/2020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9602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2EEC7-AB30-4D5D-9671-553E3B16A04F}" type="datetimeFigureOut">
              <a:rPr lang="en-SG" smtClean="0"/>
              <a:t>14/12/2020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78468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rtl="0">
              <a:spcBef>
                <a:spcPts val="64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marL="914400" lvl="1" indent="-228600" rtl="0">
              <a:spcBef>
                <a:spcPts val="56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marL="1371600" lvl="2" indent="-228600" rtl="0">
              <a:spcBef>
                <a:spcPts val="48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21336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6576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8580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2EEC7-AB30-4D5D-9671-553E3B16A04F}" type="datetimeFigureOut">
              <a:rPr lang="en-SG" smtClean="0"/>
              <a:t>14/12/2020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6592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2EEC7-AB30-4D5D-9671-553E3B16A04F}" type="datetimeFigureOut">
              <a:rPr lang="en-SG" smtClean="0"/>
              <a:t>14/12/2020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350260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2EEC7-AB30-4D5D-9671-553E3B16A04F}" type="datetimeFigureOut">
              <a:rPr lang="en-SG" smtClean="0"/>
              <a:t>14/12/2020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5123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7620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5720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91440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37160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82880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21336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36576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68580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7620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5720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91440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37160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82880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381000" y="1295400"/>
            <a:ext cx="38100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4343400" y="1295400"/>
            <a:ext cx="38100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21336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36576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68580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rtl="0">
              <a:spcBef>
                <a:spcPts val="64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marL="914400" lvl="1" indent="-228600" rtl="0">
              <a:spcBef>
                <a:spcPts val="56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marL="1371600" lvl="2" indent="-228600" rtl="0">
              <a:spcBef>
                <a:spcPts val="48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rtl="0">
              <a:spcBef>
                <a:spcPts val="64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marL="914400" lvl="1" indent="-228600" rtl="0">
              <a:spcBef>
                <a:spcPts val="56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marL="1371600" lvl="2" indent="-228600" rtl="0">
              <a:spcBef>
                <a:spcPts val="48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21336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6576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8580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21336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6576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8580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64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marL="914400" lvl="1" indent="-228600" rtl="0">
              <a:spcBef>
                <a:spcPts val="56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marL="1371600" lvl="2" indent="-228600" rtl="0">
              <a:spcBef>
                <a:spcPts val="48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21336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6576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8580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64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marL="914400" lvl="1" indent="-228600" rtl="0">
              <a:spcBef>
                <a:spcPts val="56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marL="1371600" lvl="2" indent="-228600" rtl="0">
              <a:spcBef>
                <a:spcPts val="48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21336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6576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8580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7620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5720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91440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37160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82880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1752600" y="-76200"/>
            <a:ext cx="5029200" cy="77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marL="914400" lvl="1" indent="-3175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2pPr>
            <a:lvl3pPr marL="1371600" lvl="2" indent="-317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marL="1828800" lvl="3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marL="2286000" lvl="4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5pPr>
            <a:lvl6pPr marL="274320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6pPr>
            <a:lvl7pPr marL="320040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7pPr>
            <a:lvl8pPr marL="365760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8pPr>
            <a:lvl9pPr marL="411480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21336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6576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8580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7620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0" marR="0" lvl="1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57200" marR="0" lvl="5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914400" marR="0" lvl="6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371600" marR="0" lvl="7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828800" marR="0" lvl="8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1000" y="1295400"/>
            <a:ext cx="77724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marL="914400" marR="0" lvl="1" indent="-3175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2pPr>
            <a:lvl3pPr marL="1371600" marR="0" lvl="2" indent="-317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marL="1828800" marR="0" lvl="3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marL="2286000" marR="0" lvl="4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5pPr>
            <a:lvl6pPr marL="2743200" marR="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6pPr>
            <a:lvl7pPr marL="3200400" marR="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7pPr>
            <a:lvl8pPr marL="3657600" marR="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8pPr>
            <a:lvl9pPr marL="4114800" marR="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21336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6576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8580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47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://www.tertiarycourses.com.sg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unpkg.com/vu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uzadventure/vue-beginner" TargetMode="Externa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unpkg.com/vue-router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ctrTitle"/>
          </p:nvPr>
        </p:nvSpPr>
        <p:spPr>
          <a:xfrm>
            <a:off x="315300" y="369900"/>
            <a:ext cx="8578800" cy="11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Vue.js Essential Training </a:t>
            </a:r>
            <a:endParaRPr sz="4400" b="1" i="0" u="none" strike="noStrike" cap="none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6" name="Google Shape;136;p24"/>
          <p:cNvSpPr txBox="1">
            <a:spLocks noGrp="1"/>
          </p:cNvSpPr>
          <p:nvPr>
            <p:ph type="subTitle" idx="1"/>
          </p:nvPr>
        </p:nvSpPr>
        <p:spPr>
          <a:xfrm>
            <a:off x="152400" y="4953002"/>
            <a:ext cx="76200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Trainer: </a:t>
            </a:r>
            <a:r>
              <a:rPr lang="en-US" sz="2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Lionel</a:t>
            </a:r>
            <a:endParaRPr sz="2800" i="0" u="none" strike="noStrike" cap="non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975" y="5700238"/>
            <a:ext cx="333375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 descr="tertiary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603450"/>
            <a:ext cx="955575" cy="95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 txBox="1"/>
          <p:nvPr/>
        </p:nvSpPr>
        <p:spPr>
          <a:xfrm>
            <a:off x="4441725" y="5959625"/>
            <a:ext cx="47022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mfortaa"/>
                <a:ea typeface="Comfortaa"/>
                <a:cs typeface="Comfortaa"/>
                <a:sym typeface="Comfortaa"/>
              </a:rPr>
              <a:t>Website:</a:t>
            </a:r>
            <a:r>
              <a:rPr lang="en-US" sz="1800" u="sng">
                <a:solidFill>
                  <a:srgbClr val="0066CC"/>
                </a:solidFill>
                <a:latin typeface="Comfortaa"/>
                <a:ea typeface="Comfortaa"/>
                <a:cs typeface="Comfortaa"/>
                <a:sym typeface="Comfortaa"/>
                <a:hlinkClick r:id="rId5"/>
              </a:rPr>
              <a:t>www.tertiarycourses.com.sg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mfortaa"/>
                <a:ea typeface="Comfortaa"/>
                <a:cs typeface="Comfortaa"/>
                <a:sym typeface="Comfortaa"/>
              </a:rPr>
              <a:t>Email: enquiry@tertiaryinfotech.com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01900" y="1773625"/>
            <a:ext cx="3605605" cy="3113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>
            <a:spLocks noGrp="1"/>
          </p:cNvSpPr>
          <p:nvPr>
            <p:ph type="title"/>
          </p:nvPr>
        </p:nvSpPr>
        <p:spPr>
          <a:xfrm>
            <a:off x="601175" y="533400"/>
            <a:ext cx="8249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IDE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169" name="Google Shape;169;p29"/>
          <p:cNvSpPr txBox="1">
            <a:spLocks noGrp="1"/>
          </p:cNvSpPr>
          <p:nvPr>
            <p:ph idx="1"/>
          </p:nvPr>
        </p:nvSpPr>
        <p:spPr>
          <a:xfrm>
            <a:off x="326775" y="1445100"/>
            <a:ext cx="8590800" cy="43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You will use Visual Studio Code for this training.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You can download Visual Studio Code from 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hlinkClick r:id="rId3"/>
              </a:rPr>
              <a:t>https://</a:t>
            </a:r>
            <a:r>
              <a:rPr lang="en-US" dirty="0" smtClean="0">
                <a:solidFill>
                  <a:schemeClr val="dk1"/>
                </a:solidFill>
                <a:hlinkClick r:id="rId3"/>
              </a:rPr>
              <a:t>code.visualstudio.com/download</a:t>
            </a:r>
            <a:endParaRPr lang="en-US" dirty="0" smtClean="0">
              <a:solidFill>
                <a:schemeClr val="dk1"/>
              </a:solidFill>
            </a:endParaRPr>
          </a:p>
          <a:p>
            <a:pPr marL="0" lv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dk1"/>
                </a:solidFill>
              </a:rPr>
              <a:t>Notepad++</a:t>
            </a:r>
            <a:br>
              <a:rPr lang="en-US" dirty="0" smtClean="0">
                <a:solidFill>
                  <a:schemeClr val="dk1"/>
                </a:solidFill>
              </a:rPr>
            </a:br>
            <a:r>
              <a:rPr lang="en-US" dirty="0" smtClean="0">
                <a:solidFill>
                  <a:schemeClr val="dk1"/>
                </a:solidFill>
              </a:rPr>
              <a:t>Sublime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7959" y="3631500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>
            <a:spLocks noGrp="1"/>
          </p:cNvSpPr>
          <p:nvPr>
            <p:ph type="title"/>
          </p:nvPr>
        </p:nvSpPr>
        <p:spPr>
          <a:xfrm>
            <a:off x="601175" y="533400"/>
            <a:ext cx="8249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Exercise files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176" name="Google Shape;176;p30"/>
          <p:cNvSpPr txBox="1">
            <a:spLocks noGrp="1"/>
          </p:cNvSpPr>
          <p:nvPr>
            <p:ph idx="1"/>
          </p:nvPr>
        </p:nvSpPr>
        <p:spPr>
          <a:xfrm>
            <a:off x="326775" y="1445100"/>
            <a:ext cx="8590800" cy="43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Please download the exercise files from </a:t>
            </a:r>
            <a:endParaRPr lang="en-US" dirty="0" smtClean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dk1"/>
                </a:solidFill>
              </a:rPr>
              <a:t>Google “</a:t>
            </a:r>
            <a:r>
              <a:rPr lang="en-US" dirty="0" err="1" smtClean="0">
                <a:solidFill>
                  <a:schemeClr val="dk1"/>
                </a:solidFill>
              </a:rPr>
              <a:t>Xampp</a:t>
            </a:r>
            <a:r>
              <a:rPr lang="en-US" dirty="0" smtClean="0">
                <a:solidFill>
                  <a:schemeClr val="dk1"/>
                </a:solidFill>
              </a:rPr>
              <a:t>”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smtClean="0">
                <a:solidFill>
                  <a:schemeClr val="dk1"/>
                </a:solidFill>
              </a:rPr>
              <a:t>Install 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smtClean="0">
                <a:solidFill>
                  <a:schemeClr val="dk1"/>
                </a:solidFill>
              </a:rPr>
              <a:t>localhost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SG" dirty="0" smtClean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>
            <a:spLocks noGrp="1"/>
          </p:cNvSpPr>
          <p:nvPr>
            <p:ph type="body" idx="4294967295"/>
          </p:nvPr>
        </p:nvSpPr>
        <p:spPr>
          <a:xfrm>
            <a:off x="0" y="2262188"/>
            <a:ext cx="7931150" cy="3159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6000"/>
              <a:t>Module 1</a:t>
            </a:r>
            <a:endParaRPr sz="60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6000"/>
              <a:t>Overview of Vue JS</a:t>
            </a:r>
            <a:endParaRPr sz="6000" b="1"/>
          </a:p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endParaRPr sz="6000" b="1"/>
          </a:p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endParaRPr sz="6000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801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Javascript Frameworks for Web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190" name="Google Shape;190;p32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533800" cy="29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Javascript frameworks for Web shift the some of heavy lifting tasks, traditionally done by server scripting language such as PHP, from server to browser</a:t>
            </a:r>
            <a:endParaRPr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There are 3 main Javascript frameworks for web: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7" name="Google Shape;187;p32"/>
          <p:cNvPicPr preferRelativeResize="0"/>
          <p:nvPr/>
        </p:nvPicPr>
        <p:blipFill rotWithShape="1">
          <a:blip r:embed="rId3">
            <a:alphaModFix/>
          </a:blip>
          <a:srcRect b="8466"/>
          <a:stretch/>
        </p:blipFill>
        <p:spPr>
          <a:xfrm>
            <a:off x="2180946" y="4004350"/>
            <a:ext cx="3901602" cy="241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525" y="4211605"/>
            <a:ext cx="2177519" cy="2208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8405" y="4512670"/>
            <a:ext cx="2308494" cy="1907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i="0" u="none" strike="noStrike" cap="none">
                <a:solidFill>
                  <a:schemeClr val="dk1"/>
                </a:solidFill>
              </a:rPr>
              <a:t>W</a:t>
            </a:r>
            <a:r>
              <a:rPr lang="en-US">
                <a:solidFill>
                  <a:schemeClr val="dk1"/>
                </a:solidFill>
              </a:rPr>
              <a:t>hy Vue JS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195" name="Google Shape;195;p33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3535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dirty="0" err="1">
                <a:solidFill>
                  <a:schemeClr val="dk1"/>
                </a:solidFill>
              </a:rPr>
              <a:t>VueJS</a:t>
            </a:r>
            <a:r>
              <a:rPr lang="en-US" dirty="0">
                <a:solidFill>
                  <a:schemeClr val="dk1"/>
                </a:solidFill>
              </a:rPr>
              <a:t> is a progressive JavaScript framework used to develop interactive web interfaces.</a:t>
            </a:r>
            <a:endParaRPr dirty="0"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dirty="0" err="1">
                <a:solidFill>
                  <a:schemeClr val="dk1"/>
                </a:solidFill>
              </a:rPr>
              <a:t>Vue</a:t>
            </a:r>
            <a:r>
              <a:rPr lang="en-US" dirty="0">
                <a:solidFill>
                  <a:schemeClr val="dk1"/>
                </a:solidFill>
              </a:rPr>
              <a:t> JS are preferred due to: </a:t>
            </a:r>
            <a:endParaRPr dirty="0">
              <a:solidFill>
                <a:schemeClr val="dk1"/>
              </a:solidFill>
            </a:endParaRPr>
          </a:p>
          <a:p>
            <a:pPr marL="914400" lvl="1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</a:pPr>
            <a:r>
              <a:rPr lang="en-US" dirty="0">
                <a:solidFill>
                  <a:schemeClr val="dk1"/>
                </a:solidFill>
              </a:rPr>
              <a:t>Easy to Use. </a:t>
            </a:r>
            <a:r>
              <a:rPr lang="en-US" dirty="0" err="1">
                <a:solidFill>
                  <a:schemeClr val="dk1"/>
                </a:solidFill>
              </a:rPr>
              <a:t>Vue</a:t>
            </a:r>
            <a:r>
              <a:rPr lang="en-US" dirty="0">
                <a:solidFill>
                  <a:schemeClr val="dk1"/>
                </a:solidFill>
              </a:rPr>
              <a:t> JS does not use Typescript and ES6</a:t>
            </a:r>
            <a:endParaRPr dirty="0">
              <a:solidFill>
                <a:schemeClr val="dk1"/>
              </a:solidFill>
            </a:endParaRPr>
          </a:p>
          <a:p>
            <a:pPr marL="9144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dirty="0">
                <a:solidFill>
                  <a:schemeClr val="dk1"/>
                </a:solidFill>
              </a:rPr>
              <a:t>Fast and Lightweight</a:t>
            </a:r>
            <a:endParaRPr dirty="0">
              <a:solidFill>
                <a:schemeClr val="dk1"/>
              </a:solidFill>
            </a:endParaRPr>
          </a:p>
          <a:p>
            <a:pPr marL="9144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dirty="0">
                <a:solidFill>
                  <a:schemeClr val="dk1"/>
                </a:solidFill>
              </a:rPr>
              <a:t>Reusable Components</a:t>
            </a:r>
            <a:endParaRPr dirty="0">
              <a:solidFill>
                <a:schemeClr val="dk1"/>
              </a:solidFill>
            </a:endParaRPr>
          </a:p>
          <a:p>
            <a:pPr marL="9144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dirty="0">
                <a:solidFill>
                  <a:schemeClr val="dk1"/>
                </a:solidFill>
              </a:rPr>
              <a:t>Scalable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History of Vue JS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201" name="Google Shape;201;p34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Vue was created by Evan You after working for Google using AngularJS in a number of projects</a:t>
            </a:r>
            <a:endParaRPr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Vue was originally released in February 2014.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203" name="Google Shape;2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7850" y="3375825"/>
            <a:ext cx="3401625" cy="340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Install Vue JS Libraries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208" name="Google Shape;208;p35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To install Vue JS libraries on client applications, add the following javascript on the head section of your HTML file</a:t>
            </a:r>
            <a:endParaRPr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 &lt;script src="</a:t>
            </a:r>
            <a:r>
              <a:rPr lang="en-US" sz="2400" u="sng">
                <a:solidFill>
                  <a:schemeClr val="hlink"/>
                </a:solidFill>
                <a:hlinkClick r:id="rId3"/>
              </a:rPr>
              <a:t>https://unpkg.com/vue</a:t>
            </a:r>
            <a:r>
              <a:rPr lang="en-US" sz="2400">
                <a:solidFill>
                  <a:schemeClr val="dk1"/>
                </a:solidFill>
              </a:rPr>
              <a:t>"&gt;&lt;/script&gt;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Alternatively, you can download the vue.js file to your local computer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&lt;script src="vue.min.js"&gt;&lt;/script&gt;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Your First Vue Script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214" name="Google Shape;214;p36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39000" cy="58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&lt;div id="app"&gt;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&lt;h1&gt;{{ message }}&lt;/h1&gt;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&lt;/div&gt;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&lt;script&gt;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var vm = new Vue({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el: '#app',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data: {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message: 'Hello World'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}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})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&lt;/script&gt;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Vue Instance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220" name="Google Shape;220;p37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39000" cy="58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To start with VueJS, we need to create the instance of Vue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var vm = </a:t>
            </a:r>
            <a:r>
              <a:rPr lang="en-US">
                <a:solidFill>
                  <a:schemeClr val="dk1"/>
                </a:solidFill>
                <a:highlight>
                  <a:srgbClr val="FFFF00"/>
                </a:highlight>
              </a:rPr>
              <a:t>new Vue</a:t>
            </a:r>
            <a:r>
              <a:rPr lang="en-US">
                <a:solidFill>
                  <a:schemeClr val="dk1"/>
                </a:solidFill>
              </a:rPr>
              <a:t>({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// options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})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el assign the id of the DOM element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data object assign the data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{{}} will replace the value assigned in the data object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Ex: Data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226" name="Google Shape;226;p38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Add the following data and display them </a:t>
            </a:r>
            <a:endParaRPr>
              <a:solidFill>
                <a:schemeClr val="dk1"/>
              </a:solidFill>
            </a:endParaRPr>
          </a:p>
          <a:p>
            <a:pPr marL="914400" marR="0" lvl="1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</a:pPr>
            <a:r>
              <a:rPr lang="en-US">
                <a:solidFill>
                  <a:schemeClr val="dk1"/>
                </a:solidFill>
              </a:rPr>
              <a:t>Name</a:t>
            </a:r>
            <a:endParaRPr>
              <a:solidFill>
                <a:schemeClr val="dk1"/>
              </a:solidFill>
            </a:endParaRPr>
          </a:p>
          <a:p>
            <a:pPr marL="914400" marR="0" lvl="1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</a:pPr>
            <a:r>
              <a:rPr lang="en-US">
                <a:solidFill>
                  <a:schemeClr val="dk1"/>
                </a:solidFill>
              </a:rPr>
              <a:t>Gender</a:t>
            </a:r>
            <a:endParaRPr>
              <a:solidFill>
                <a:schemeClr val="dk1"/>
              </a:solidFill>
            </a:endParaRPr>
          </a:p>
          <a:p>
            <a:pPr marL="914400" marR="0" lvl="1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</a:pPr>
            <a:r>
              <a:rPr lang="en-US">
                <a:solidFill>
                  <a:schemeClr val="dk1"/>
                </a:solidFill>
              </a:rPr>
              <a:t>Hobby</a:t>
            </a:r>
            <a:endParaRPr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Go to the console, and change the value of the Name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Time: 5 mins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Material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>
                <a:hlinkClick r:id="rId2"/>
              </a:rPr>
              <a:t>https://github.com/auzadventure/vue-beginner</a:t>
            </a:r>
            <a:r>
              <a:rPr lang="en-SG" dirty="0" smtClean="0"/>
              <a:t/>
            </a:r>
            <a:br>
              <a:rPr lang="en-SG" dirty="0" smtClean="0"/>
            </a:br>
            <a:endParaRPr lang="en-SG" dirty="0" smtClean="0"/>
          </a:p>
        </p:txBody>
      </p:sp>
    </p:spTree>
    <p:extLst>
      <p:ext uri="{BB962C8B-B14F-4D97-AF65-F5344CB8AC3E}">
        <p14:creationId xmlns:p14="http://schemas.microsoft.com/office/powerpoint/2010/main" val="2984853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Add More Vue Instance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232" name="Google Shape;232;p39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39000" cy="58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You can add vue instance with a unique el 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&lt;script&gt;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var vm = new Vue({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</a:t>
            </a:r>
            <a:r>
              <a:rPr lang="en-US" sz="2400">
                <a:solidFill>
                  <a:schemeClr val="dk1"/>
                </a:solidFill>
                <a:highlight>
                  <a:srgbClr val="FFFF00"/>
                </a:highlight>
              </a:rPr>
              <a:t>el</a:t>
            </a:r>
            <a:r>
              <a:rPr lang="en-US" sz="2400">
                <a:solidFill>
                  <a:schemeClr val="dk1"/>
                </a:solidFill>
              </a:rPr>
              <a:t>: '</a:t>
            </a:r>
            <a:r>
              <a:rPr lang="en-US" sz="2400">
                <a:solidFill>
                  <a:schemeClr val="dk1"/>
                </a:solidFill>
                <a:highlight>
                  <a:srgbClr val="FFFF00"/>
                </a:highlight>
              </a:rPr>
              <a:t>#app2</a:t>
            </a:r>
            <a:r>
              <a:rPr lang="en-US" sz="2400">
                <a:solidFill>
                  <a:schemeClr val="dk1"/>
                </a:solidFill>
              </a:rPr>
              <a:t>',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data: {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message: "Hello World 2"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}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})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&lt;/script&gt;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Ex: Add Vue Instance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238" name="Google Shape;238;p40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Move the gender in the previous exercise to a new instance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Time: 5 mins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1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Methods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244" name="Google Shape;244;p41"/>
          <p:cNvSpPr txBox="1">
            <a:spLocks noGrp="1"/>
          </p:cNvSpPr>
          <p:nvPr>
            <p:ph idx="1"/>
          </p:nvPr>
        </p:nvSpPr>
        <p:spPr>
          <a:xfrm>
            <a:off x="326275" y="1121625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You can add methods or functions to Vue instance with the methods object and call the function in the DOM.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methods: {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welcome : function() {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    return "Hello " + this.name;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}  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}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&lt;div id="app"&gt;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&lt;h1&gt;{{ </a:t>
            </a:r>
            <a:r>
              <a:rPr lang="en-US" sz="2400">
                <a:solidFill>
                  <a:schemeClr val="dk1"/>
                </a:solidFill>
                <a:highlight>
                  <a:srgbClr val="FFFF00"/>
                </a:highlight>
              </a:rPr>
              <a:t>welcome()</a:t>
            </a:r>
            <a:r>
              <a:rPr lang="en-US" sz="2400">
                <a:solidFill>
                  <a:schemeClr val="dk1"/>
                </a:solidFill>
              </a:rPr>
              <a:t> }}&lt;/h1&gt;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&lt;/div&gt;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Ex: Methods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250" name="Google Shape;250;p42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Show the temperature in Celsius and Fahrenheit. Use Method to compute Fahrenheit 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T(°F) = T(°C) × 9/5 + 32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Celsius: 30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Fahrenheit: 86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Time: 5 mins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Computed Property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256" name="Google Shape;256;p43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Another attribute of Vue object is computed which allows you to create more complex data Eg 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computed: {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welcome : function() {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    return "Hello " + this.name;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}  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}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Ex: Computed Property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262" name="Google Shape;262;p44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Show the temperature in Celsius and Fahrenheit. Use Computed Property to compute Fahrenheit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T(°F) = T(°C) × 9/5 + 32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Celsius: 30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Fahrenheit: 86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Time: 5 mins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5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Instance Life Cycle 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268" name="Google Shape;268;p45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5804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Each Vue instance goes through a series of initialization steps when it’s created - for example, it needs to set up data observation, compile the template, mount the instance to the DOM, and update the DOM when data changes. 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Along the way, it also runs functions called lifecycle hooks, giving users the opportunity to add their own code at specific stages.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70" name="Google Shape;27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4775" y="0"/>
            <a:ext cx="2739225" cy="693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6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Created Hook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275" name="Google Shape;275;p46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14400" cy="57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For example, the created hook can be used to run code after an instance is created: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var vm = new Vue({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     el: '#app',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     data: {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         a: 1</a:t>
            </a:r>
            <a:endParaRPr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},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     created: function () {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         console.log('a is: ' + this.a)</a:t>
            </a:r>
            <a:endParaRPr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}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7"/>
          <p:cNvSpPr txBox="1">
            <a:spLocks noGrp="1"/>
          </p:cNvSpPr>
          <p:nvPr>
            <p:ph type="body" idx="4294967295"/>
          </p:nvPr>
        </p:nvSpPr>
        <p:spPr>
          <a:xfrm>
            <a:off x="0" y="2262188"/>
            <a:ext cx="7974013" cy="3159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6000" dirty="0"/>
              <a:t>Module 2</a:t>
            </a:r>
            <a:endParaRPr sz="6000"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6000" dirty="0"/>
              <a:t>Directives</a:t>
            </a:r>
            <a:endParaRPr sz="6000" b="1" dirty="0"/>
          </a:p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endParaRPr sz="6000" b="1" dirty="0"/>
          </a:p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endParaRPr sz="6000" b="1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8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Directives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286" name="Google Shape;286;p48"/>
          <p:cNvSpPr txBox="1">
            <a:spLocks noGrp="1"/>
          </p:cNvSpPr>
          <p:nvPr>
            <p:ph idx="1"/>
          </p:nvPr>
        </p:nvSpPr>
        <p:spPr>
          <a:xfrm>
            <a:off x="264750" y="1058100"/>
            <a:ext cx="86145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dirty="0">
                <a:solidFill>
                  <a:schemeClr val="dk1"/>
                </a:solidFill>
              </a:rPr>
              <a:t>Directives are instruction for </a:t>
            </a:r>
            <a:r>
              <a:rPr lang="en-US" dirty="0" err="1">
                <a:solidFill>
                  <a:schemeClr val="dk1"/>
                </a:solidFill>
              </a:rPr>
              <a:t>VueJS</a:t>
            </a:r>
            <a:r>
              <a:rPr lang="en-US" dirty="0">
                <a:solidFill>
                  <a:schemeClr val="dk1"/>
                </a:solidFill>
              </a:rPr>
              <a:t> to do things in a certain way</a:t>
            </a:r>
            <a:endParaRPr dirty="0"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dirty="0">
                <a:solidFill>
                  <a:schemeClr val="dk1"/>
                </a:solidFill>
              </a:rPr>
              <a:t>Directives are prefixed with v- </a:t>
            </a:r>
            <a:endParaRPr dirty="0"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dirty="0">
                <a:solidFill>
                  <a:schemeClr val="dk1"/>
                </a:solidFill>
              </a:rPr>
              <a:t>Example of directives</a:t>
            </a:r>
            <a:endParaRPr dirty="0">
              <a:solidFill>
                <a:schemeClr val="dk1"/>
              </a:solidFill>
            </a:endParaRPr>
          </a:p>
          <a:p>
            <a:pPr marL="914400" lvl="1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0"/>
              <a:buChar char="–"/>
            </a:pPr>
            <a:r>
              <a:rPr lang="en-US" dirty="0">
                <a:solidFill>
                  <a:schemeClr val="dk1"/>
                </a:solidFill>
              </a:rPr>
              <a:t>v-bind </a:t>
            </a:r>
            <a:endParaRPr dirty="0">
              <a:solidFill>
                <a:schemeClr val="dk1"/>
              </a:solidFill>
            </a:endParaRPr>
          </a:p>
          <a:p>
            <a:pPr marL="914400" lvl="1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</a:pPr>
            <a:r>
              <a:rPr lang="en-US" dirty="0">
                <a:solidFill>
                  <a:schemeClr val="dk1"/>
                </a:solidFill>
              </a:rPr>
              <a:t>v-model</a:t>
            </a:r>
            <a:endParaRPr dirty="0">
              <a:solidFill>
                <a:schemeClr val="dk1"/>
              </a:solidFill>
            </a:endParaRPr>
          </a:p>
          <a:p>
            <a:pPr marL="914400" lvl="1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</a:pPr>
            <a:r>
              <a:rPr lang="en-US" dirty="0">
                <a:solidFill>
                  <a:schemeClr val="dk1"/>
                </a:solidFill>
              </a:rPr>
              <a:t>v-for</a:t>
            </a:r>
            <a:endParaRPr dirty="0">
              <a:solidFill>
                <a:schemeClr val="dk1"/>
              </a:solidFill>
            </a:endParaRPr>
          </a:p>
          <a:p>
            <a:pPr marL="914400" lvl="1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</a:pPr>
            <a:r>
              <a:rPr lang="en-US" dirty="0">
                <a:solidFill>
                  <a:schemeClr val="dk1"/>
                </a:solidFill>
              </a:rPr>
              <a:t>v-show</a:t>
            </a:r>
            <a:endParaRPr dirty="0">
              <a:solidFill>
                <a:schemeClr val="dk1"/>
              </a:solidFill>
            </a:endParaRPr>
          </a:p>
          <a:p>
            <a:pPr marL="914400" lvl="1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</a:pPr>
            <a:r>
              <a:rPr lang="en-US" dirty="0">
                <a:solidFill>
                  <a:schemeClr val="dk1"/>
                </a:solidFill>
              </a:rPr>
              <a:t>v-if, v-else-if, v-else</a:t>
            </a:r>
            <a:endParaRPr dirty="0">
              <a:solidFill>
                <a:schemeClr val="dk1"/>
              </a:solidFill>
            </a:endParaRPr>
          </a:p>
          <a:p>
            <a:pPr marL="914400" lvl="1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</a:pPr>
            <a:r>
              <a:rPr lang="en-US" dirty="0">
                <a:solidFill>
                  <a:schemeClr val="dk1"/>
                </a:solidFill>
              </a:rPr>
              <a:t>v-on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Vue.js 101 – Essentials w. Lionel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Industry Experienced – Business </a:t>
            </a:r>
          </a:p>
          <a:p>
            <a:r>
              <a:rPr lang="en-SG" dirty="0" err="1" smtClean="0"/>
              <a:t>Github</a:t>
            </a:r>
            <a:r>
              <a:rPr lang="en-SG" dirty="0" smtClean="0"/>
              <a:t> course code</a:t>
            </a:r>
          </a:p>
          <a:p>
            <a:r>
              <a:rPr lang="en-SG" dirty="0" smtClean="0"/>
              <a:t>Debugging</a:t>
            </a:r>
          </a:p>
          <a:p>
            <a:r>
              <a:rPr lang="en-SG" dirty="0" smtClean="0"/>
              <a:t>Live </a:t>
            </a:r>
            <a:r>
              <a:rPr lang="en-SG" dirty="0" err="1" smtClean="0"/>
              <a:t>QnA</a:t>
            </a:r>
            <a:endParaRPr lang="en-SG" dirty="0" smtClean="0"/>
          </a:p>
        </p:txBody>
      </p:sp>
    </p:spTree>
    <p:extLst>
      <p:ext uri="{BB962C8B-B14F-4D97-AF65-F5344CB8AC3E}">
        <p14:creationId xmlns:p14="http://schemas.microsoft.com/office/powerpoint/2010/main" val="12661014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9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v-bind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292" name="Google Shape;292;p49"/>
          <p:cNvSpPr txBox="1">
            <a:spLocks noGrp="1"/>
          </p:cNvSpPr>
          <p:nvPr>
            <p:ph idx="1"/>
          </p:nvPr>
        </p:nvSpPr>
        <p:spPr>
          <a:xfrm>
            <a:off x="351000" y="1058100"/>
            <a:ext cx="84420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v-bind directive is used to reactively update an HTML attribute</a:t>
            </a:r>
            <a:endParaRPr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It can take an “argument”, denoted by a colon after the directive name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 Eg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Href					v-bind:href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Input				v-bind:value 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Class				v-bind:class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Title					v-band:title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0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v-bind:title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298" name="Google Shape;298;p50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4420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u="sng">
                <a:solidFill>
                  <a:schemeClr val="dk1"/>
                </a:solidFill>
              </a:rPr>
              <a:t>Not working!</a:t>
            </a:r>
            <a:endParaRPr sz="1800" u="sng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&lt;div id="app"&gt;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&lt;span title="message"&gt;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  Hover your mouse over me for ….    &lt;/span&gt;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&lt;/div&gt;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&lt;div id="app"&gt;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&lt;span title={{message}}&gt;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Hover your mouse over me for ….    &lt;/span&gt;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&lt;/div&gt;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</a:rPr>
              <a:t>Working!</a:t>
            </a:r>
            <a:endParaRPr sz="2400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&lt;div id="app"&gt;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&lt;span </a:t>
            </a: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</a:rPr>
              <a:t>v-bind:title="message</a:t>
            </a:r>
            <a:r>
              <a:rPr lang="en-US" sz="1800">
                <a:solidFill>
                  <a:schemeClr val="dk1"/>
                </a:solidFill>
              </a:rPr>
              <a:t>"&gt;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Hover your mouse over me for ….    &lt;/span&gt;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&lt;/div&gt;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1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v-bind:href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304" name="Google Shape;304;p51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9028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</a:rPr>
              <a:t>Not working!</a:t>
            </a:r>
            <a:endParaRPr sz="2400" u="sng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&lt;a href={{link}} target = "_blank"&gt;Click 1 &lt;/a&gt; &lt;br/&gt;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</a:rPr>
              <a:t>Working!</a:t>
            </a:r>
            <a:endParaRPr sz="2400" u="sng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&lt;a </a:t>
            </a: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</a:rPr>
              <a:t>v-bind:href</a:t>
            </a:r>
            <a:r>
              <a:rPr lang="en-US" sz="1800">
                <a:solidFill>
                  <a:schemeClr val="dk1"/>
                </a:solidFill>
              </a:rPr>
              <a:t>="url" target = "_blank"&gt;Click 2 &lt;/a&gt; &lt;br/&gt;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&lt;a </a:t>
            </a: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</a:rPr>
              <a:t>v-bind:href</a:t>
            </a:r>
            <a:r>
              <a:rPr lang="en-US" sz="1800">
                <a:solidFill>
                  <a:schemeClr val="dk1"/>
                </a:solidFill>
              </a:rPr>
              <a:t>="url + '?q=cat'"&gt;Search Cat&lt;/a&gt;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2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v-bind shorthand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310" name="Google Shape;310;p52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&lt;!-- full syntax --&gt;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&lt;a </a:t>
            </a:r>
            <a:r>
              <a:rPr lang="en-US" sz="2400">
                <a:solidFill>
                  <a:schemeClr val="dk1"/>
                </a:solidFill>
                <a:highlight>
                  <a:srgbClr val="FFFF00"/>
                </a:highlight>
              </a:rPr>
              <a:t>v-bind:href</a:t>
            </a:r>
            <a:r>
              <a:rPr lang="en-US" sz="2400">
                <a:solidFill>
                  <a:schemeClr val="dk1"/>
                </a:solidFill>
              </a:rPr>
              <a:t>="url + '?q=dog'"&gt;Search Dog&lt;/a&gt;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&lt;!-- shorthand --&gt;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&lt;a </a:t>
            </a:r>
            <a:r>
              <a:rPr lang="en-US" sz="2400">
                <a:solidFill>
                  <a:schemeClr val="dk1"/>
                </a:solidFill>
                <a:highlight>
                  <a:srgbClr val="FFFF00"/>
                </a:highlight>
              </a:rPr>
              <a:t>:href="url</a:t>
            </a:r>
            <a:r>
              <a:rPr lang="en-US" sz="2400">
                <a:solidFill>
                  <a:schemeClr val="dk1"/>
                </a:solidFill>
              </a:rPr>
              <a:t> + '?q=dog'"&gt;Search Dog&lt;/a&gt;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3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v-bind:value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316" name="Google Shape;316;p53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4879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</a:rPr>
              <a:t>Not Working!</a:t>
            </a:r>
            <a:endParaRPr sz="2400" u="sng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&lt;form&gt;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Name : &lt;input type='text' value={{name}}&gt;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 &lt;/form&gt;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</a:rPr>
              <a:t>Working!</a:t>
            </a:r>
            <a:endParaRPr sz="2400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&lt;form&gt;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      Name : &lt;input type='text' </a:t>
            </a:r>
            <a:r>
              <a:rPr lang="en-US" sz="2400">
                <a:solidFill>
                  <a:schemeClr val="dk1"/>
                </a:solidFill>
                <a:highlight>
                  <a:srgbClr val="FFFF00"/>
                </a:highlight>
              </a:rPr>
              <a:t>:value="name"</a:t>
            </a:r>
            <a:r>
              <a:rPr lang="en-US" sz="2400">
                <a:solidFill>
                  <a:schemeClr val="dk1"/>
                </a:solidFill>
              </a:rPr>
              <a:t>&gt;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&lt;/form&gt;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4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v-bind:style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322" name="Google Shape;322;p54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9028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&lt;div id="app"&gt;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&lt;span </a:t>
            </a: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</a:rPr>
              <a:t>v-bind:style="fancy"</a:t>
            </a:r>
            <a:r>
              <a:rPr lang="en-US" sz="1800">
                <a:solidFill>
                  <a:schemeClr val="dk1"/>
                </a:solidFill>
              </a:rPr>
              <a:t>&gt; Hello World!&lt;/span&gt;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&lt;/div&gt;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&lt;script&gt;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new Vue({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el: '#app',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data: 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   fancy: 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       backgroundColor: 'lightgrey',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       borderRadius: '10px',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       padding: '10px',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       marginTop: '30px'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   }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}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});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&lt;/script&gt;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5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v-bind:class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328" name="Google Shape;328;p55"/>
          <p:cNvSpPr txBox="1">
            <a:spLocks noGrp="1"/>
          </p:cNvSpPr>
          <p:nvPr>
            <p:ph idx="1"/>
          </p:nvPr>
        </p:nvSpPr>
        <p:spPr>
          <a:xfrm>
            <a:off x="264675" y="1058100"/>
            <a:ext cx="83685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For normal css styling using class, use boolean to bind to the class Eg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&lt;div id="app"&gt;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&lt;h1 :class='{salmon:salmon,pink:pink}'&gt;{{welcome()}}&lt;/h1&gt;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&lt;/div&gt;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&lt;script&gt;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var vm = new Vue({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el: '#app',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data: 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    name: 'Ally',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    salmon: true,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    pink: false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    },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})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&lt;/script&gt;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6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Ex: v-bind:class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334" name="Google Shape;334;p56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Add one more yellow box for warm color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Time: 5 mins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7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v-model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340" name="Google Shape;340;p57"/>
          <p:cNvSpPr txBox="1">
            <a:spLocks noGrp="1"/>
          </p:cNvSpPr>
          <p:nvPr>
            <p:ph idx="1"/>
          </p:nvPr>
        </p:nvSpPr>
        <p:spPr>
          <a:xfrm>
            <a:off x="264675" y="1009175"/>
            <a:ext cx="84420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v-model can do two-way data binding Eg 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Name: &lt;input type='text' v-model="name"&gt;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&lt;p&gt;Hello {{ name }}&lt;/p&gt;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8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v-model Modifiers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346" name="Google Shape;346;p58"/>
          <p:cNvSpPr txBox="1">
            <a:spLocks noGrp="1"/>
          </p:cNvSpPr>
          <p:nvPr>
            <p:ph idx="1"/>
          </p:nvPr>
        </p:nvSpPr>
        <p:spPr>
          <a:xfrm>
            <a:off x="264675" y="1009175"/>
            <a:ext cx="84420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Modifiers modify the behavior of the v-model.</a:t>
            </a:r>
            <a:endParaRPr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There are 3 modifiers for v-model: </a:t>
            </a:r>
            <a:endParaRPr>
              <a:solidFill>
                <a:schemeClr val="dk1"/>
              </a:solidFill>
            </a:endParaRPr>
          </a:p>
          <a:p>
            <a:pPr marL="9144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lazy - syncs the input with the data after change </a:t>
            </a:r>
            <a:endParaRPr>
              <a:solidFill>
                <a:schemeClr val="dk1"/>
              </a:solidFill>
            </a:endParaRPr>
          </a:p>
          <a:p>
            <a:pPr marL="9144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number -  automatically typecast as a number</a:t>
            </a:r>
            <a:endParaRPr>
              <a:solidFill>
                <a:schemeClr val="dk1"/>
              </a:solidFill>
            </a:endParaRPr>
          </a:p>
          <a:p>
            <a:pPr marL="9144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trim - user input to be trimmed automatically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8458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2"/>
                </a:solidFill>
              </a:rPr>
              <a:t>About the </a:t>
            </a:r>
            <a:r>
              <a:rPr lang="en-US" sz="3600" dirty="0" smtClean="0">
                <a:solidFill>
                  <a:schemeClr val="dk2"/>
                </a:solidFill>
              </a:rPr>
              <a:t>Trainer - Lionel</a:t>
            </a:r>
            <a:endParaRPr sz="3600" i="0" u="none" strike="noStrike" cap="none" dirty="0">
              <a:solidFill>
                <a:schemeClr val="dk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62" y="1782572"/>
            <a:ext cx="2679700" cy="3987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70248" y="2404364"/>
            <a:ext cx="425196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800" dirty="0" smtClean="0"/>
              <a:t>Partner and Tech Lead of </a:t>
            </a:r>
            <a:r>
              <a:rPr lang="en-SG" sz="1800" dirty="0" err="1" smtClean="0"/>
              <a:t>Wesvault</a:t>
            </a:r>
            <a:r>
              <a:rPr lang="en-SG" dirty="0" smtClean="0"/>
              <a:t/>
            </a:r>
            <a:br>
              <a:rPr lang="en-SG" dirty="0" smtClean="0"/>
            </a:br>
            <a:r>
              <a:rPr lang="en-SG" dirty="0" smtClean="0"/>
              <a:t>Premium Software Development </a:t>
            </a:r>
            <a:br>
              <a:rPr lang="en-SG" dirty="0" smtClean="0"/>
            </a:br>
            <a:r>
              <a:rPr lang="en-SG" dirty="0" smtClean="0"/>
              <a:t/>
            </a:r>
            <a:br>
              <a:rPr lang="en-SG" dirty="0" smtClean="0"/>
            </a:br>
            <a:r>
              <a:rPr lang="en-SG" dirty="0" smtClean="0"/>
              <a:t>CTO, Consultant Lead to MNCs SAP</a:t>
            </a:r>
            <a:br>
              <a:rPr lang="en-SG" dirty="0" smtClean="0"/>
            </a:br>
            <a:r>
              <a:rPr lang="en-SG" dirty="0" smtClean="0"/>
              <a:t>- Leads teams of 3-8 people for premium projects</a:t>
            </a:r>
            <a:br>
              <a:rPr lang="en-SG" dirty="0" smtClean="0"/>
            </a:br>
            <a:r>
              <a:rPr lang="en-SG" dirty="0" smtClean="0"/>
              <a:t>- 15 Years in Software Dev </a:t>
            </a:r>
            <a:br>
              <a:rPr lang="en-SG" dirty="0" smtClean="0"/>
            </a:br>
            <a:endParaRPr lang="en-SG" dirty="0" smtClean="0"/>
          </a:p>
          <a:p>
            <a:r>
              <a:rPr lang="en-SG" dirty="0" smtClean="0"/>
              <a:t>- Vue.js Singapore </a:t>
            </a:r>
            <a:r>
              <a:rPr lang="en-SG" dirty="0" err="1" smtClean="0"/>
              <a:t>Exco</a:t>
            </a:r>
            <a:r>
              <a:rPr lang="en-SG" dirty="0" smtClean="0"/>
              <a:t> member </a:t>
            </a:r>
            <a:br>
              <a:rPr lang="en-SG" dirty="0" smtClean="0"/>
            </a:br>
            <a:r>
              <a:rPr lang="en-SG" dirty="0" smtClean="0"/>
              <a:t>- BSc(mathematics) &amp; CAIA, UWA (</a:t>
            </a:r>
            <a:r>
              <a:rPr lang="en-SG" dirty="0" err="1" smtClean="0"/>
              <a:t>Aus</a:t>
            </a:r>
            <a:r>
              <a:rPr lang="en-SG" dirty="0" smtClean="0"/>
              <a:t>)</a:t>
            </a:r>
            <a:br>
              <a:rPr lang="en-SG" dirty="0" smtClean="0"/>
            </a:br>
            <a:r>
              <a:rPr lang="en-SG" dirty="0" smtClean="0"/>
              <a:t>- PHP Yii2 expert, Vue.js</a:t>
            </a:r>
          </a:p>
          <a:p>
            <a:endParaRPr lang="en-SG" dirty="0"/>
          </a:p>
          <a:p>
            <a:r>
              <a:rPr lang="en-SG" dirty="0" smtClean="0"/>
              <a:t>- </a:t>
            </a:r>
            <a:r>
              <a:rPr lang="en-SG" dirty="0" err="1" smtClean="0"/>
              <a:t>linkedin</a:t>
            </a:r>
            <a:r>
              <a:rPr lang="en-SG" dirty="0" smtClean="0"/>
              <a:t>: </a:t>
            </a:r>
            <a:r>
              <a:rPr lang="en-SG" dirty="0" err="1" smtClean="0"/>
              <a:t>lionel_yeo</a:t>
            </a:r>
            <a:r>
              <a:rPr lang="en-SG" dirty="0" smtClean="0"/>
              <a:t/>
            </a:r>
            <a:br>
              <a:rPr lang="en-SG" dirty="0" smtClean="0"/>
            </a:br>
            <a:r>
              <a:rPr lang="en-SG" dirty="0" smtClean="0"/>
              <a:t>- </a:t>
            </a:r>
            <a:r>
              <a:rPr lang="en-SG" dirty="0" err="1" smtClean="0"/>
              <a:t>github</a:t>
            </a:r>
            <a:r>
              <a:rPr lang="en-SG" dirty="0" smtClean="0"/>
              <a:t>: </a:t>
            </a:r>
            <a:r>
              <a:rPr lang="en-SG" dirty="0" err="1" smtClean="0"/>
              <a:t>auzadventure</a:t>
            </a:r>
            <a:r>
              <a:rPr lang="en-SG" dirty="0" smtClean="0"/>
              <a:t> </a:t>
            </a:r>
            <a:br>
              <a:rPr lang="en-SG" dirty="0" smtClean="0"/>
            </a:br>
            <a:r>
              <a:rPr lang="en-SG" dirty="0" smtClean="0"/>
              <a:t/>
            </a:r>
            <a:br>
              <a:rPr lang="en-SG" dirty="0" smtClean="0"/>
            </a:br>
            <a:r>
              <a:rPr lang="en-SG" dirty="0" smtClean="0"/>
              <a:t/>
            </a:r>
            <a:br>
              <a:rPr lang="en-SG" dirty="0" smtClean="0"/>
            </a:br>
            <a:r>
              <a:rPr lang="en-SG" dirty="0" smtClean="0"/>
              <a:t/>
            </a:r>
            <a:br>
              <a:rPr lang="en-SG" dirty="0" smtClean="0"/>
            </a:br>
            <a:r>
              <a:rPr lang="en-SG" dirty="0" smtClean="0"/>
              <a:t> </a:t>
            </a: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248" y="1345325"/>
            <a:ext cx="2381441" cy="54886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9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Lazy Modifier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352" name="Google Shape;352;p59"/>
          <p:cNvSpPr txBox="1">
            <a:spLocks noGrp="1"/>
          </p:cNvSpPr>
          <p:nvPr>
            <p:ph idx="1"/>
          </p:nvPr>
        </p:nvSpPr>
        <p:spPr>
          <a:xfrm>
            <a:off x="264675" y="1009175"/>
            <a:ext cx="84420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Name: &lt;input type='text' v-model.lazy = "name"&gt;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&lt;p&gt;Hello {{ name }}&lt;/p&gt;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0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Ex: v-model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358" name="Google Shape;358;p60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Capture the Celsius data from the input box.</a:t>
            </a:r>
            <a:endParaRPr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Apply lazy and number modifiers</a:t>
            </a:r>
            <a:endParaRPr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Update the Fahrenheit value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Celsius: 30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Fahrenheit: 86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Time: 5 mins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1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Ex2: v-model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364" name="Google Shape;364;p61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Open module2_4b exercise, try to display the selected items using v-model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Hint: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&lt;input type="checkbox" v-model="selectedInterests" value="Running"&gt; Running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Time: 5 mins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Watch</a:t>
            </a:r>
            <a:endParaRPr/>
          </a:p>
        </p:txBody>
      </p:sp>
      <p:sp>
        <p:nvSpPr>
          <p:cNvPr id="371" name="Google Shape;371;p62"/>
          <p:cNvSpPr txBox="1">
            <a:spLocks noGrp="1"/>
          </p:cNvSpPr>
          <p:nvPr>
            <p:ph idx="1"/>
          </p:nvPr>
        </p:nvSpPr>
        <p:spPr>
          <a:xfrm>
            <a:off x="390600" y="1219200"/>
            <a:ext cx="8442300" cy="50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Watch property in Vue provides a more generic way to observe and react to data changes on a Vue instance: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watch : {</a:t>
            </a:r>
            <a:endParaRPr sz="1800"/>
          </a:p>
          <a:p>
            <a:pPr marL="0" lvl="0" indent="4572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kilometers:function(val) {</a:t>
            </a:r>
            <a:endParaRPr sz="18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       this.kilometers = val;</a:t>
            </a:r>
            <a:endParaRPr sz="18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       this.meters = val * 1000;</a:t>
            </a:r>
            <a:endParaRPr sz="18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       },</a:t>
            </a:r>
            <a:endParaRPr sz="18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     	meters : function (val) {</a:t>
            </a:r>
            <a:endParaRPr sz="18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     	this.kilometers = val/ 1000;</a:t>
            </a:r>
            <a:endParaRPr sz="18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       this.meters = val;</a:t>
            </a:r>
            <a:endParaRPr sz="18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}</a:t>
            </a:r>
            <a:endParaRPr sz="18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Ex: Watch</a:t>
            </a:r>
            <a:endParaRPr/>
          </a:p>
        </p:txBody>
      </p:sp>
      <p:sp>
        <p:nvSpPr>
          <p:cNvPr id="377" name="Google Shape;377;p63"/>
          <p:cNvSpPr txBox="1">
            <a:spLocks noGrp="1"/>
          </p:cNvSpPr>
          <p:nvPr>
            <p:ph idx="1"/>
          </p:nvPr>
        </p:nvSpPr>
        <p:spPr>
          <a:xfrm>
            <a:off x="381000" y="1295400"/>
            <a:ext cx="8318100" cy="14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Use the watch property to convert Celsius to Fahrenheit and vice versa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378" name="Google Shape;37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450" y="2826306"/>
            <a:ext cx="4969250" cy="285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4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v-for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383" name="Google Shape;383;p64"/>
          <p:cNvSpPr txBox="1">
            <a:spLocks noGrp="1"/>
          </p:cNvSpPr>
          <p:nvPr>
            <p:ph idx="1"/>
          </p:nvPr>
        </p:nvSpPr>
        <p:spPr>
          <a:xfrm>
            <a:off x="264675" y="1058100"/>
            <a:ext cx="8687400" cy="57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v-for is used to looping through the items in an array Eg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&lt;div v-for="i in 10"&gt;{{i}}&lt;/div&gt;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&lt;div v-for="i in interests"&gt;{{i}} &lt;/div&gt;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&lt;script&gt;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var vm = new Vue({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el: '#app',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data: 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    interests: ['Running','Cycling','Swimming']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}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})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&lt;/script&gt;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5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Ex1: v-for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389" name="Google Shape;389;p65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Using v-for to generate a list of fruits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fruits: ['apple','orange','banana','durian']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Hint: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     &lt;ul&gt;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     &lt;li v-for="i in fruits"&gt;{{i}}&lt;/li&gt;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     &lt;/ul&gt;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Time: 5 mins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6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Ex2: v-for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395" name="Google Shape;395;p66"/>
          <p:cNvSpPr txBox="1">
            <a:spLocks noGrp="1"/>
          </p:cNvSpPr>
          <p:nvPr>
            <p:ph idx="1"/>
          </p:nvPr>
        </p:nvSpPr>
        <p:spPr>
          <a:xfrm>
            <a:off x="264675" y="1058100"/>
            <a:ext cx="8687400" cy="57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Re-do the previous exercise on interest checkbox with v-for 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Hint: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&lt;div v-for="interest in interests"&gt;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    &lt;input type="checkbox" v-model="selectedInterests" v-bind:value="interest"&gt;{{interest}}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&lt;/div&gt;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Time: 5 mins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7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v-for with Index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401" name="Google Shape;401;p67"/>
          <p:cNvSpPr txBox="1">
            <a:spLocks noGrp="1"/>
          </p:cNvSpPr>
          <p:nvPr>
            <p:ph idx="1"/>
          </p:nvPr>
        </p:nvSpPr>
        <p:spPr>
          <a:xfrm>
            <a:off x="264675" y="1058100"/>
            <a:ext cx="8687400" cy="57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You can get index from v-for Eg 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&lt;div v-for="(interest,index) in interests"&gt;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    &lt;input type="checkbox" v-model="selectedInterests" v-bind:value="interest.id"&gt;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    {{index+1}}, {{interest.name}}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&lt;/div&gt;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8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v-show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407" name="Google Shape;407;p68"/>
          <p:cNvSpPr txBox="1">
            <a:spLocks noGrp="1"/>
          </p:cNvSpPr>
          <p:nvPr>
            <p:ph idx="1"/>
          </p:nvPr>
        </p:nvSpPr>
        <p:spPr>
          <a:xfrm>
            <a:off x="264675" y="1058100"/>
            <a:ext cx="8687400" cy="57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v-show only display the result if the condition is met 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&lt;ul&gt;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&lt;li v-show="hobby.length&gt;1" v-for="i in hobby"&gt;{{i}}&lt;/li&gt;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&lt;/ul&gt;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 smtClean="0"/>
              <a:t>Youtube</a:t>
            </a:r>
            <a:r>
              <a:rPr lang="en-SG" dirty="0" smtClean="0"/>
              <a:t>: </a:t>
            </a:r>
            <a:r>
              <a:rPr lang="en-SG" dirty="0" err="1" smtClean="0"/>
              <a:t>lionel</a:t>
            </a:r>
            <a:r>
              <a:rPr lang="en-SG" dirty="0" smtClean="0"/>
              <a:t> the tech lead </a:t>
            </a:r>
            <a:endParaRPr lang="en-S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3013" r="232" b="8040"/>
          <a:stretch/>
        </p:blipFill>
        <p:spPr>
          <a:xfrm>
            <a:off x="628650" y="1609344"/>
            <a:ext cx="7866126" cy="197510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37" y="3769233"/>
            <a:ext cx="447675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5539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9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Ex: v-show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413" name="Google Shape;413;p69"/>
          <p:cNvSpPr txBox="1">
            <a:spLocks noGrp="1"/>
          </p:cNvSpPr>
          <p:nvPr>
            <p:ph idx="1"/>
          </p:nvPr>
        </p:nvSpPr>
        <p:spPr>
          <a:xfrm>
            <a:off x="264675" y="1058100"/>
            <a:ext cx="8687400" cy="57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From the previous exercise, only show the interest if there are one or more interests.</a:t>
            </a:r>
            <a:endParaRPr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If there is no selection, show "Please select one of the interest"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Time: 5 mins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70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v-if, v-else and v-else-if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419" name="Google Shape;419;p70"/>
          <p:cNvSpPr txBox="1">
            <a:spLocks noGrp="1"/>
          </p:cNvSpPr>
          <p:nvPr>
            <p:ph idx="1"/>
          </p:nvPr>
        </p:nvSpPr>
        <p:spPr>
          <a:xfrm>
            <a:off x="264675" y="1148500"/>
            <a:ext cx="89250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v-if and v-else allow more control than v-show. 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&lt;div id="app"&gt;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&lt;span v-if="num &gt; 4"&gt;You ate {{num}} durians. That is a lot&lt;/span&gt;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&lt;span v-else-if="num &gt; 0"&gt;You ate {{num}} durians&lt;/span&gt;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&lt;span v-else&gt;You have not eaten durian&lt;/span&gt;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&lt;/div&gt;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&lt;script&gt;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var vm = new Vue({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el: '#app',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data: 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num: 1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}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})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&lt;/script&gt;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1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Ex: v-if-else 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425" name="Google Shape;425;p71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From the previous interest checkbox exercise, 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if interests = 3, print"you must be very active"</a:t>
            </a:r>
            <a:endParaRPr sz="2400"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else if interests == 0, print"please select at least one exercise</a:t>
            </a:r>
            <a:endParaRPr sz="2400"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else show the interests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Time: 5 mins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2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v-on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431" name="Google Shape;431;p72"/>
          <p:cNvSpPr txBox="1">
            <a:spLocks noGrp="1"/>
          </p:cNvSpPr>
          <p:nvPr>
            <p:ph idx="1"/>
          </p:nvPr>
        </p:nvSpPr>
        <p:spPr>
          <a:xfrm>
            <a:off x="351000" y="1010425"/>
            <a:ext cx="8457300" cy="57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v-on is to listen to the events in VueJS.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/>
            </a:r>
            <a:br>
              <a:rPr lang="en-US" sz="1800">
                <a:solidFill>
                  <a:schemeClr val="dk1"/>
                </a:solidFill>
              </a:rPr>
            </a:br>
            <a:r>
              <a:rPr lang="en-US" sz="2400">
                <a:solidFill>
                  <a:schemeClr val="dk1"/>
                </a:solidFill>
              </a:rPr>
              <a:t> &lt;button v-on:click="alert"&gt;Click here &lt;/button&gt;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methods: {</a:t>
            </a:r>
            <a:endParaRPr sz="2400">
              <a:solidFill>
                <a:schemeClr val="dk1"/>
              </a:solidFill>
            </a:endParaRPr>
          </a:p>
          <a:p>
            <a:pPr marL="0" marR="0" lvl="0" indent="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alert: function() {</a:t>
            </a:r>
            <a:endParaRPr sz="2400">
              <a:solidFill>
                <a:schemeClr val="dk1"/>
              </a:solidFill>
            </a:endParaRPr>
          </a:p>
          <a:p>
            <a:pPr marL="0" marR="0" lvl="0" indent="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alert('You have pressed the button');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},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3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Ex: v-on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437" name="Google Shape;437;p73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Create a Button "Show Answer". When click, it will show the sum of 2 numbers Eg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100 + 200 = 300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Time: 5 mins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4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v-on Shorthand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443" name="Google Shape;443;p74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&lt;!-- full syntax --&gt;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&lt;a v-on:click="doSomething"&gt; ... &lt;/a&gt;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&lt;!-- shorthand --&gt;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&lt;a @click="doSomething"&gt; ... &lt;/a&gt;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5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Event Modifiers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449" name="Google Shape;449;p75"/>
          <p:cNvSpPr txBox="1">
            <a:spLocks noGrp="1"/>
          </p:cNvSpPr>
          <p:nvPr>
            <p:ph idx="1"/>
          </p:nvPr>
        </p:nvSpPr>
        <p:spPr>
          <a:xfrm>
            <a:off x="351000" y="1010425"/>
            <a:ext cx="8457300" cy="57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Modifiers are special postfixes denoted by a dot, which indicate that a directive should be bound in some special way. </a:t>
            </a:r>
            <a:endParaRPr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Some of the event modifiers are:</a:t>
            </a:r>
            <a:endParaRPr>
              <a:solidFill>
                <a:schemeClr val="dk1"/>
              </a:solidFill>
            </a:endParaRPr>
          </a:p>
          <a:p>
            <a:pPr marL="914400" marR="0" lvl="1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</a:pPr>
            <a:r>
              <a:rPr lang="en-US">
                <a:solidFill>
                  <a:schemeClr val="dk1"/>
                </a:solidFill>
              </a:rPr>
              <a:t>.stop</a:t>
            </a:r>
            <a:endParaRPr>
              <a:solidFill>
                <a:schemeClr val="dk1"/>
              </a:solidFill>
            </a:endParaRPr>
          </a:p>
          <a:p>
            <a:pPr marL="914400" marR="0" lvl="1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</a:pPr>
            <a:r>
              <a:rPr lang="en-US">
                <a:solidFill>
                  <a:schemeClr val="dk1"/>
                </a:solidFill>
              </a:rPr>
              <a:t>.prevent</a:t>
            </a:r>
            <a:endParaRPr>
              <a:solidFill>
                <a:schemeClr val="dk1"/>
              </a:solidFill>
            </a:endParaRPr>
          </a:p>
          <a:p>
            <a:pPr marL="914400" marR="0" lvl="1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</a:pPr>
            <a:r>
              <a:rPr lang="en-US">
                <a:solidFill>
                  <a:schemeClr val="dk1"/>
                </a:solidFill>
              </a:rPr>
              <a:t>.capture</a:t>
            </a:r>
            <a:endParaRPr>
              <a:solidFill>
                <a:schemeClr val="dk1"/>
              </a:solidFill>
            </a:endParaRPr>
          </a:p>
          <a:p>
            <a:pPr marL="914400" marR="0" lvl="1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</a:pPr>
            <a:r>
              <a:rPr lang="en-US">
                <a:solidFill>
                  <a:schemeClr val="dk1"/>
                </a:solidFill>
              </a:rPr>
              <a:t>.self</a:t>
            </a:r>
            <a:endParaRPr>
              <a:solidFill>
                <a:schemeClr val="dk1"/>
              </a:solidFill>
            </a:endParaRPr>
          </a:p>
          <a:p>
            <a:pPr marL="914400" marR="0" lvl="1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</a:pPr>
            <a:r>
              <a:rPr lang="en-US">
                <a:solidFill>
                  <a:schemeClr val="dk1"/>
                </a:solidFill>
              </a:rPr>
              <a:t>.once</a:t>
            </a:r>
            <a:endParaRPr>
              <a:solidFill>
                <a:schemeClr val="dk1"/>
              </a:solidFill>
            </a:endParaRPr>
          </a:p>
          <a:p>
            <a:pPr marL="914400" marR="0" lvl="1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</a:pPr>
            <a:r>
              <a:rPr lang="en-US">
                <a:solidFill>
                  <a:schemeClr val="dk1"/>
                </a:solidFill>
              </a:rPr>
              <a:t>.passive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6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Prevent Modifier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455" name="Google Shape;455;p76"/>
          <p:cNvSpPr txBox="1">
            <a:spLocks noGrp="1"/>
          </p:cNvSpPr>
          <p:nvPr>
            <p:ph idx="1"/>
          </p:nvPr>
        </p:nvSpPr>
        <p:spPr>
          <a:xfrm>
            <a:off x="351000" y="1010425"/>
            <a:ext cx="8704800" cy="57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The event.preventDefault() method stops the default action of an element from happening. Eg 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Prevent a submit button from submitting a form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Prevent a link from following the URL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&lt;div id="app"&gt;  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&lt;form&gt;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&lt;button v-if="!loggedIn" v-on:click.prevent="logIn('Mike')"&gt; Log in&lt;/button&gt;  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&lt;button v-else v-on:click.prevent="logOut"&gt;Log out&lt;/button&gt;{{msg}}    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&lt;/form&gt;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&lt;/div&gt;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7"/>
          <p:cNvSpPr txBox="1">
            <a:spLocks noGrp="1"/>
          </p:cNvSpPr>
          <p:nvPr>
            <p:ph type="body" idx="4294967295"/>
          </p:nvPr>
        </p:nvSpPr>
        <p:spPr>
          <a:xfrm>
            <a:off x="0" y="2262188"/>
            <a:ext cx="7974013" cy="3159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6000" dirty="0"/>
              <a:t>Module 3</a:t>
            </a:r>
            <a:endParaRPr sz="6000"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6000" dirty="0"/>
              <a:t>Components</a:t>
            </a:r>
            <a:endParaRPr sz="6000" b="1" dirty="0"/>
          </a:p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endParaRPr sz="6000" b="1" dirty="0"/>
          </a:p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endParaRPr sz="6000" b="1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8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Component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466" name="Google Shape;466;p78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476500" cy="18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Components are small pieces of UI, and put them together with other components to create an entire user interface.	</a:t>
            </a:r>
            <a:r>
              <a:rPr lang="en-US" dirty="0" smtClean="0">
                <a:solidFill>
                  <a:schemeClr val="dk1"/>
                </a:solidFill>
              </a:rPr>
              <a:t/>
            </a:r>
            <a:br>
              <a:rPr lang="en-US" dirty="0" smtClean="0">
                <a:solidFill>
                  <a:schemeClr val="dk1"/>
                </a:solidFill>
              </a:rPr>
            </a:br>
            <a:r>
              <a:rPr lang="en-US" dirty="0" smtClean="0">
                <a:solidFill>
                  <a:schemeClr val="dk1"/>
                </a:solidFill>
              </a:rPr>
              <a:t/>
            </a:r>
            <a:br>
              <a:rPr lang="en-US" dirty="0" smtClean="0">
                <a:solidFill>
                  <a:schemeClr val="dk1"/>
                </a:solidFill>
              </a:rPr>
            </a:br>
            <a:r>
              <a:rPr lang="en-US" dirty="0" smtClean="0">
                <a:solidFill>
                  <a:schemeClr val="dk1"/>
                </a:solidFill>
              </a:rPr>
              <a:t>1. Separate From Each Other </a:t>
            </a:r>
            <a:br>
              <a:rPr lang="en-US" dirty="0" smtClean="0">
                <a:solidFill>
                  <a:schemeClr val="dk1"/>
                </a:solidFill>
              </a:rPr>
            </a:br>
            <a:r>
              <a:rPr lang="en-US" dirty="0" smtClean="0">
                <a:solidFill>
                  <a:schemeClr val="dk1"/>
                </a:solidFill>
              </a:rPr>
              <a:t>2. Re-use them </a:t>
            </a:r>
            <a:br>
              <a:rPr lang="en-US" dirty="0" smtClean="0">
                <a:solidFill>
                  <a:schemeClr val="dk1"/>
                </a:solidFill>
              </a:rPr>
            </a:br>
            <a:r>
              <a:rPr lang="en-US" dirty="0" smtClean="0">
                <a:solidFill>
                  <a:schemeClr val="dk1"/>
                </a:solidFill>
              </a:rPr>
              <a:t>3. Multiple copies</a:t>
            </a:r>
            <a:r>
              <a:rPr lang="en-US" dirty="0">
                <a:solidFill>
                  <a:schemeClr val="dk1"/>
                </a:solidFill>
              </a:rPr>
              <a:t>	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pic>
        <p:nvPicPr>
          <p:cNvPr id="468" name="Google Shape;468;p78"/>
          <p:cNvPicPr preferRelativeResize="0"/>
          <p:nvPr/>
        </p:nvPicPr>
        <p:blipFill rotWithShape="1">
          <a:blip r:embed="rId3">
            <a:alphaModFix/>
          </a:blip>
          <a:srcRect t="12511" b="10730"/>
          <a:stretch/>
        </p:blipFill>
        <p:spPr>
          <a:xfrm>
            <a:off x="-1581233" y="1645982"/>
            <a:ext cx="9143998" cy="271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Overall – Zoom 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Each Section </a:t>
            </a:r>
          </a:p>
          <a:p>
            <a:pPr lvl="1"/>
            <a:r>
              <a:rPr lang="en-SG" dirty="0" smtClean="0"/>
              <a:t>Start </a:t>
            </a:r>
          </a:p>
          <a:p>
            <a:pPr lvl="1"/>
            <a:r>
              <a:rPr lang="en-SG" dirty="0" smtClean="0"/>
              <a:t>Finish </a:t>
            </a:r>
          </a:p>
          <a:p>
            <a:r>
              <a:rPr lang="en-SG" dirty="0" smtClean="0"/>
              <a:t>12.15 – 45 min lunch</a:t>
            </a:r>
            <a:endParaRPr lang="en-SG" dirty="0"/>
          </a:p>
          <a:p>
            <a:r>
              <a:rPr lang="en-SG" dirty="0" smtClean="0"/>
              <a:t>2.45 – 15 min brain break</a:t>
            </a:r>
          </a:p>
          <a:p>
            <a:r>
              <a:rPr lang="en-SG" dirty="0" smtClean="0"/>
              <a:t>3.30 – Code what you know </a:t>
            </a:r>
          </a:p>
        </p:txBody>
      </p:sp>
    </p:spTree>
    <p:extLst>
      <p:ext uri="{BB962C8B-B14F-4D97-AF65-F5344CB8AC3E}">
        <p14:creationId xmlns:p14="http://schemas.microsoft.com/office/powerpoint/2010/main" val="23062527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9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Creating a  Component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473" name="Google Shape;473;p79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&lt;div id="app"&gt;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        &lt;hello&gt;&lt;/hello&gt;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        &lt;hello&gt;&lt;/hello&gt;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        &lt;hello&gt;&lt;/hello&gt;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&lt;/div&gt;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  &lt;script&gt;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    </a:t>
            </a:r>
            <a:r>
              <a:rPr lang="en-US" sz="1800" dirty="0" err="1">
                <a:solidFill>
                  <a:schemeClr val="dk1"/>
                </a:solidFill>
              </a:rPr>
              <a:t>Vue.component</a:t>
            </a:r>
            <a:r>
              <a:rPr lang="en-US" sz="1800" dirty="0">
                <a:solidFill>
                  <a:schemeClr val="dk1"/>
                </a:solidFill>
              </a:rPr>
              <a:t>('hello', {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        template: '&lt;h1&gt;Hello World&lt;/h1&gt;'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        })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    </a:t>
            </a:r>
            <a:r>
              <a:rPr lang="en-US" sz="1800" dirty="0" err="1">
                <a:solidFill>
                  <a:schemeClr val="dk1"/>
                </a:solidFill>
              </a:rPr>
              <a:t>var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vm</a:t>
            </a:r>
            <a:r>
              <a:rPr lang="en-US" sz="1800" dirty="0">
                <a:solidFill>
                  <a:schemeClr val="dk1"/>
                </a:solidFill>
              </a:rPr>
              <a:t> = new </a:t>
            </a:r>
            <a:r>
              <a:rPr lang="en-US" sz="1800" dirty="0" err="1">
                <a:solidFill>
                  <a:schemeClr val="dk1"/>
                </a:solidFill>
              </a:rPr>
              <a:t>Vue</a:t>
            </a:r>
            <a:r>
              <a:rPr lang="en-US" sz="1800" dirty="0">
                <a:solidFill>
                  <a:schemeClr val="dk1"/>
                </a:solidFill>
              </a:rPr>
              <a:t>({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        el: '#app'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        })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  &lt;/script&gt;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0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Ex: Component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479" name="Google Shape;479;p80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Add a second component Welcome and render the following on the browser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Hello World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Welcome to Vue JS Training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Time: 5 mins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81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Slot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485" name="Google Shape;485;p81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You can modify the output of a component using slot.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&lt;div id="app"&gt;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&lt;hello&gt;Alfred&lt;/hello&gt;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&lt;hello&gt;&lt;/hello&gt;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&lt;/div&gt;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&lt;script&gt;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Vue.component('hello', 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template: '&lt;h1&gt;Hello &lt;slot&gt;name&lt;/slot&gt;&lt;/h1&gt;'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})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var vm = new Vue({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el: '#app'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})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&lt;/script&gt;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2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Data in Component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491" name="Google Shape;491;p82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Since components are reusable Vue instances, they accept the same options as new Vue, such as data, computed, watch, methods, and lifecycle hooks.</a:t>
            </a:r>
            <a:endParaRPr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However a component’s data option must be a function Eg 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</a:t>
            </a:r>
            <a:r>
              <a:rPr lang="en-US" sz="2400">
                <a:solidFill>
                  <a:schemeClr val="dk1"/>
                </a:solidFill>
              </a:rPr>
              <a:t>Vue.component('hello', {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data: function () {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    return {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    count: 0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    }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},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83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Props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497" name="Google Shape;497;p83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You can use props to pass data to a component Eg 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&lt;div id="app"&gt;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&lt;welcome first_name="Alfred" last_name="Ang"&gt;&lt;/welcome&gt;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&lt;/div&gt;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&lt;script&gt;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Vue.component('welcome', 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props: ['first_name','last_name'],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template: '&lt;h1&gt; Hello {{ first_name }} {{last_name}}&lt;/h1&gt;'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})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var vm = new Vue({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el: '#app'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})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&lt;/script&gt;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84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Ex: Props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503" name="Google Shape;503;p84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List the to-do items using component and props Hint: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Vue.component('todo-item', 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props: ['todo'],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template: '&lt;li&gt;{{ todo.text }}&lt;/li&gt;'})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var app = new Vue({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el: '#app',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data: 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todoList: [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{ id: 0, text: 'Buy Groceries' },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{ id: 1, text: 'Buy Lunch' },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{ id: 2, text: 'Watch Movie' }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]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}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})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5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Case Study: Product List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509" name="Google Shape;509;p85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430300" cy="11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Open module 3_5 to list products from API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dk1"/>
              </a:solidFill>
            </a:endParaRPr>
          </a:p>
        </p:txBody>
      </p:sp>
      <p:pic>
        <p:nvPicPr>
          <p:cNvPr id="511" name="Google Shape;51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29363"/>
            <a:ext cx="9144002" cy="3573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6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Child Component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516" name="Google Shape;516;p86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You can embed a component (child) into another component (parent)</a:t>
            </a:r>
            <a:endParaRPr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The template must be start and end with &lt;div&gt; for the parent component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Vue.component('welcome', {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template: '&lt;div&gt;\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    &lt;hello&gt;&lt;/hello&gt;\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    &lt;h1&gt;Welcome to Vue JS Training&lt;/h1&gt;&lt;/div&gt;' 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})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7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Child Component Props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522" name="Google Shape;522;p87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Props is used to pass data from parent component to child component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Vue.component('welcome', 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template: '&lt;div&gt;\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    &lt;hello first_name="Alfred" last_name="Ang" &gt;&lt;/hello&gt;\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            &lt;h1&gt;Welcome to Vue JS Training&lt;/h1&gt;&lt;/div&gt;' 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        })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8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8879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Case Study: Child Components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528" name="Google Shape;528;p88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430300" cy="11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Open module 3_8 to list products from API using Children Components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18" y="1998387"/>
            <a:ext cx="7352513" cy="3903867"/>
          </a:xfrm>
          <a:prstGeom prst="rect">
            <a:avLst/>
          </a:prstGeom>
        </p:spPr>
      </p:pic>
      <p:sp>
        <p:nvSpPr>
          <p:cNvPr id="3" name="Line Callout 1 (Accent Bar) 2"/>
          <p:cNvSpPr/>
          <p:nvPr/>
        </p:nvSpPr>
        <p:spPr>
          <a:xfrm>
            <a:off x="2075688" y="5166360"/>
            <a:ext cx="2587752" cy="526518"/>
          </a:xfrm>
          <a:prstGeom prst="accentCallout1">
            <a:avLst>
              <a:gd name="adj1" fmla="val -220754"/>
              <a:gd name="adj2" fmla="val 172114"/>
              <a:gd name="adj3" fmla="val 51246"/>
              <a:gd name="adj4" fmla="val 102389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Child Component</a:t>
            </a:r>
            <a:endParaRPr lang="en-SG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i="0" u="none" strike="noStrike" cap="none">
                <a:solidFill>
                  <a:schemeClr val="dk2"/>
                </a:solidFill>
              </a:rPr>
              <a:t>Agenda</a:t>
            </a:r>
            <a:endParaRPr sz="3600" i="0" u="none" strike="noStrike" cap="none">
              <a:solidFill>
                <a:schemeClr val="dk2"/>
              </a:solidFill>
            </a:endParaRPr>
          </a:p>
        </p:txBody>
      </p:sp>
      <p:sp>
        <p:nvSpPr>
          <p:cNvPr id="150" name="Google Shape;150;p26"/>
          <p:cNvSpPr txBox="1">
            <a:spLocks noGrp="1"/>
          </p:cNvSpPr>
          <p:nvPr>
            <p:ph idx="1"/>
          </p:nvPr>
        </p:nvSpPr>
        <p:spPr>
          <a:xfrm>
            <a:off x="291625" y="1219200"/>
            <a:ext cx="8152800" cy="55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chemeClr val="dk1"/>
                </a:solidFill>
              </a:rPr>
              <a:t>Module 1 - Get Started on </a:t>
            </a:r>
            <a:r>
              <a:rPr lang="en-US" sz="2400" b="1" dirty="0" err="1">
                <a:solidFill>
                  <a:schemeClr val="dk1"/>
                </a:solidFill>
              </a:rPr>
              <a:t>Vue</a:t>
            </a:r>
            <a:r>
              <a:rPr lang="en-US" sz="2400" b="1" dirty="0">
                <a:solidFill>
                  <a:schemeClr val="dk1"/>
                </a:solidFill>
              </a:rPr>
              <a:t> JS</a:t>
            </a:r>
            <a:endParaRPr sz="24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400"/>
              </a:spcBef>
              <a:spcAft>
                <a:spcPts val="0"/>
              </a:spcAft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What is </a:t>
            </a:r>
            <a:r>
              <a:rPr lang="en-US" sz="1800" b="1" dirty="0" err="1">
                <a:solidFill>
                  <a:schemeClr val="dk1"/>
                </a:solidFill>
              </a:rPr>
              <a:t>Vue</a:t>
            </a:r>
            <a:r>
              <a:rPr lang="en-US" sz="1800" b="1" dirty="0">
                <a:solidFill>
                  <a:schemeClr val="dk1"/>
                </a:solidFill>
              </a:rPr>
              <a:t> JS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Install </a:t>
            </a:r>
            <a:r>
              <a:rPr lang="en-US" sz="1800" b="1" dirty="0" err="1">
                <a:solidFill>
                  <a:schemeClr val="dk1"/>
                </a:solidFill>
              </a:rPr>
              <a:t>Vue</a:t>
            </a:r>
            <a:r>
              <a:rPr lang="en-US" sz="1800" b="1" dirty="0">
                <a:solidFill>
                  <a:schemeClr val="dk1"/>
                </a:solidFill>
              </a:rPr>
              <a:t> JS Libraries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Your First </a:t>
            </a:r>
            <a:r>
              <a:rPr lang="en-US" sz="1800" b="1" dirty="0" err="1">
                <a:solidFill>
                  <a:schemeClr val="dk1"/>
                </a:solidFill>
              </a:rPr>
              <a:t>Vue</a:t>
            </a:r>
            <a:r>
              <a:rPr lang="en-US" sz="1800" b="1" dirty="0">
                <a:solidFill>
                  <a:schemeClr val="dk1"/>
                </a:solidFill>
              </a:rPr>
              <a:t> JS Script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Element, Data and Methods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Computed Property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Instance Life Cycle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chemeClr val="dk1"/>
                </a:solidFill>
              </a:rPr>
              <a:t>Module 2 - Directives</a:t>
            </a:r>
            <a:endParaRPr sz="24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400"/>
              </a:spcBef>
              <a:spcAft>
                <a:spcPts val="0"/>
              </a:spcAft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What are Directives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Attribute Binding with v-bind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Form Input with v-model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Watch Property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Conditional Display with v-show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Conditional Rendering with v-if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List Rendering with v-for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Event Handling with v-on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89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Ex: Child Component Props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535" name="Google Shape;535;p89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Create a parent component, grocery, and put the todo-item component into the </a:t>
            </a:r>
            <a:r>
              <a:rPr lang="en-US" sz="1800">
                <a:solidFill>
                  <a:schemeClr val="dk1"/>
                </a:solidFill>
              </a:rPr>
              <a:t>grocery component: Hint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Vue.component('grocery', 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    props: ['grocerylist'],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    template: '&lt;div&gt;\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        &lt;h1&gt;To Do List:&lt;/h1&gt;\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        &lt;ol&gt;\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            &lt;todo-item v-for="item in grocerylist" v-bind:todo="item" v-bind:key="item.id"&gt;&lt;/todo-item&gt;\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        &lt;/ol&gt;\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        &lt;/div&gt;'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    })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0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Component Life Cycle 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pic>
        <p:nvPicPr>
          <p:cNvPr id="542" name="Google Shape;54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925" y="991875"/>
            <a:ext cx="8506066" cy="549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91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Created 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547" name="Google Shape;547;p91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You can use the created key in component to define what happen when the component is created.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Vue.component('hello', {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     </a:t>
            </a:r>
            <a:r>
              <a:rPr lang="en-US">
                <a:solidFill>
                  <a:schemeClr val="dk1"/>
                </a:solidFill>
                <a:highlight>
                  <a:srgbClr val="FFFF00"/>
                </a:highlight>
              </a:rPr>
              <a:t>created:</a:t>
            </a:r>
            <a:r>
              <a:rPr lang="en-US">
                <a:solidFill>
                  <a:schemeClr val="dk1"/>
                </a:solidFill>
              </a:rPr>
              <a:t> function () {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         alert('New component created')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     }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})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 smtClean="0"/>
              <a:t>Vue</a:t>
            </a:r>
            <a:r>
              <a:rPr lang="en-SG" dirty="0" smtClean="0"/>
              <a:t> Router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607507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01"/>
          <p:cNvSpPr txBox="1">
            <a:spLocks noGrp="1"/>
          </p:cNvSpPr>
          <p:nvPr>
            <p:ph type="title"/>
          </p:nvPr>
        </p:nvSpPr>
        <p:spPr>
          <a:xfrm>
            <a:off x="1543050" y="1257300"/>
            <a:ext cx="6380100" cy="5143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Installing Vue Router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610" name="Google Shape;610;p101"/>
          <p:cNvSpPr txBox="1">
            <a:spLocks noGrp="1"/>
          </p:cNvSpPr>
          <p:nvPr>
            <p:ph idx="1"/>
          </p:nvPr>
        </p:nvSpPr>
        <p:spPr>
          <a:xfrm>
            <a:off x="1483238" y="1771650"/>
            <a:ext cx="6177600" cy="38972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dk1"/>
                </a:solidFill>
              </a:rPr>
              <a:t>To install the </a:t>
            </a:r>
            <a:r>
              <a:rPr lang="en-US" dirty="0" err="1">
                <a:solidFill>
                  <a:schemeClr val="dk1"/>
                </a:solidFill>
              </a:rPr>
              <a:t>vue</a:t>
            </a:r>
            <a:r>
              <a:rPr lang="en-US" dirty="0">
                <a:solidFill>
                  <a:schemeClr val="dk1"/>
                </a:solidFill>
              </a:rPr>
              <a:t> router libraries, add the following </a:t>
            </a:r>
            <a:r>
              <a:rPr lang="en-US" dirty="0" err="1">
                <a:solidFill>
                  <a:schemeClr val="dk1"/>
                </a:solidFill>
              </a:rPr>
              <a:t>javascript</a:t>
            </a:r>
            <a:r>
              <a:rPr lang="en-US" dirty="0">
                <a:solidFill>
                  <a:schemeClr val="dk1"/>
                </a:solidFill>
              </a:rPr>
              <a:t> on the head section of your HTML file</a:t>
            </a:r>
            <a:endParaRPr dirty="0"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 dirty="0"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 &lt;script </a:t>
            </a:r>
            <a:r>
              <a:rPr lang="en-US" sz="1800" dirty="0" err="1">
                <a:solidFill>
                  <a:schemeClr val="dk1"/>
                </a:solidFill>
              </a:rPr>
              <a:t>src</a:t>
            </a:r>
            <a:r>
              <a:rPr lang="en-US" sz="1800" dirty="0">
                <a:solidFill>
                  <a:schemeClr val="dk1"/>
                </a:solidFill>
              </a:rPr>
              <a:t>="</a:t>
            </a:r>
            <a:r>
              <a:rPr lang="en-US" sz="1800" u="sng" dirty="0">
                <a:solidFill>
                  <a:schemeClr val="hlink"/>
                </a:solidFill>
                <a:hlinkClick r:id="rId3"/>
              </a:rPr>
              <a:t>https://unpkg.com/</a:t>
            </a:r>
            <a:r>
              <a:rPr lang="en-US" sz="1800" u="sng" dirty="0" err="1">
                <a:solidFill>
                  <a:schemeClr val="hlink"/>
                </a:solidFill>
                <a:hlinkClick r:id="rId3"/>
              </a:rPr>
              <a:t>vue</a:t>
            </a:r>
            <a:r>
              <a:rPr lang="en-US" sz="1800" u="sng" dirty="0">
                <a:solidFill>
                  <a:schemeClr val="hlink"/>
                </a:solidFill>
                <a:hlinkClick r:id="rId3"/>
              </a:rPr>
              <a:t>-router</a:t>
            </a:r>
            <a:r>
              <a:rPr lang="en-US" sz="1800" dirty="0">
                <a:solidFill>
                  <a:schemeClr val="dk1"/>
                </a:solidFill>
              </a:rPr>
              <a:t>"&gt;&lt;/script&gt;</a:t>
            </a:r>
            <a:endParaRPr sz="1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2413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02"/>
          <p:cNvSpPr txBox="1">
            <a:spLocks noGrp="1"/>
          </p:cNvSpPr>
          <p:nvPr>
            <p:ph type="title"/>
          </p:nvPr>
        </p:nvSpPr>
        <p:spPr>
          <a:xfrm>
            <a:off x="1543050" y="1257300"/>
            <a:ext cx="6380100" cy="5143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Router Link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616" name="Google Shape;616;p102"/>
          <p:cNvSpPr txBox="1">
            <a:spLocks noGrp="1"/>
          </p:cNvSpPr>
          <p:nvPr>
            <p:ph idx="1"/>
          </p:nvPr>
        </p:nvSpPr>
        <p:spPr>
          <a:xfrm>
            <a:off x="1483238" y="1771650"/>
            <a:ext cx="6177600" cy="38972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&lt;router-link&gt; is a component used to navigate to the HTML content to be displayed to the user. The to property is the destination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US" sz="1800">
                <a:solidFill>
                  <a:schemeClr val="dk1"/>
                </a:solidFill>
              </a:rPr>
              <a:t>&lt;p&gt;</a:t>
            </a:r>
            <a:endParaRPr sz="1800"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US" sz="1800">
                <a:solidFill>
                  <a:schemeClr val="dk1"/>
                </a:solidFill>
              </a:rPr>
              <a:t>&lt;router-link to = "/route1"&gt;Router Link 1&lt;/router-link&gt;</a:t>
            </a:r>
            <a:endParaRPr sz="1800"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US" sz="1800">
                <a:solidFill>
                  <a:schemeClr val="dk1"/>
                </a:solidFill>
              </a:rPr>
              <a:t>&lt;router-link to = "/route2"&gt;Router Link 2&lt;/router-link&gt;</a:t>
            </a:r>
            <a:endParaRPr sz="1800"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US" sz="1800">
                <a:solidFill>
                  <a:schemeClr val="dk1"/>
                </a:solidFill>
              </a:rPr>
              <a:t>&lt;/p&gt;</a:t>
            </a:r>
            <a:endParaRPr sz="1800"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2442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03"/>
          <p:cNvSpPr txBox="1">
            <a:spLocks noGrp="1"/>
          </p:cNvSpPr>
          <p:nvPr>
            <p:ph type="title"/>
          </p:nvPr>
        </p:nvSpPr>
        <p:spPr>
          <a:xfrm>
            <a:off x="1543050" y="1257300"/>
            <a:ext cx="6380100" cy="5143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Templates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622" name="Google Shape;622;p103"/>
          <p:cNvSpPr txBox="1">
            <a:spLocks noGrp="1"/>
          </p:cNvSpPr>
          <p:nvPr>
            <p:ph idx="1"/>
          </p:nvPr>
        </p:nvSpPr>
        <p:spPr>
          <a:xfrm>
            <a:off x="1483238" y="1771650"/>
            <a:ext cx="6177600" cy="38972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You can define constants for the templates of each route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const Route1 = { template: '...' }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const Route2 = { template:' …'}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093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4"/>
          <p:cNvSpPr txBox="1">
            <a:spLocks noGrp="1"/>
          </p:cNvSpPr>
          <p:nvPr>
            <p:ph type="title"/>
          </p:nvPr>
        </p:nvSpPr>
        <p:spPr>
          <a:xfrm>
            <a:off x="1543050" y="1257300"/>
            <a:ext cx="6380100" cy="5143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Route Path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628" name="Google Shape;628;p104"/>
          <p:cNvSpPr txBox="1">
            <a:spLocks noGrp="1"/>
          </p:cNvSpPr>
          <p:nvPr>
            <p:ph idx="1"/>
          </p:nvPr>
        </p:nvSpPr>
        <p:spPr>
          <a:xfrm>
            <a:off x="1483238" y="1771650"/>
            <a:ext cx="6177600" cy="38972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You can define the constant to match the URL to each routes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const routes = [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 { path: '/route1', component: Route1 },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 { path: '/route2', component: Route2 }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];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798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5"/>
          <p:cNvSpPr txBox="1">
            <a:spLocks noGrp="1"/>
          </p:cNvSpPr>
          <p:nvPr>
            <p:ph type="title"/>
          </p:nvPr>
        </p:nvSpPr>
        <p:spPr>
          <a:xfrm>
            <a:off x="1543050" y="1257300"/>
            <a:ext cx="6380100" cy="5143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Router Instance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634" name="Google Shape;634;p105"/>
          <p:cNvSpPr txBox="1">
            <a:spLocks noGrp="1"/>
          </p:cNvSpPr>
          <p:nvPr>
            <p:ph idx="1"/>
          </p:nvPr>
        </p:nvSpPr>
        <p:spPr>
          <a:xfrm>
            <a:off x="1483238" y="1771650"/>
            <a:ext cx="6177600" cy="38972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The VueRouter constructor takes the routes as the param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const router = new VueRouter({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            routes: routes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         });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635" name="Google Shape;635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0125" y="3819882"/>
            <a:ext cx="3057000" cy="18489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38179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6"/>
          <p:cNvSpPr txBox="1">
            <a:spLocks noGrp="1"/>
          </p:cNvSpPr>
          <p:nvPr>
            <p:ph type="title"/>
          </p:nvPr>
        </p:nvSpPr>
        <p:spPr>
          <a:xfrm>
            <a:off x="1341506" y="1136475"/>
            <a:ext cx="5968350" cy="5143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Ex: Router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640" name="Google Shape;640;p106"/>
          <p:cNvSpPr txBox="1">
            <a:spLocks noGrp="1"/>
          </p:cNvSpPr>
          <p:nvPr>
            <p:ph idx="1"/>
          </p:nvPr>
        </p:nvSpPr>
        <p:spPr>
          <a:xfrm>
            <a:off x="1387706" y="1813556"/>
            <a:ext cx="6555825" cy="40232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/>
          <a:p>
            <a:pPr marL="0" indent="0">
              <a:spcBef>
                <a:spcPts val="375"/>
              </a:spcBef>
              <a:buClr>
                <a:schemeClr val="dk1"/>
              </a:buClr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Add one more routes Route3 to the router demo</a:t>
            </a:r>
            <a:endParaRPr>
              <a:solidFill>
                <a:schemeClr val="dk1"/>
              </a:solidFill>
            </a:endParaRPr>
          </a:p>
          <a:p>
            <a:pPr marL="0" indent="0">
              <a:spcBef>
                <a:spcPts val="375"/>
              </a:spcBef>
              <a:buClr>
                <a:schemeClr val="dk1"/>
              </a:buClr>
              <a:buSzPts val="1100"/>
              <a:buNone/>
            </a:pPr>
            <a:endParaRPr>
              <a:solidFill>
                <a:schemeClr val="dk1"/>
              </a:solidFill>
            </a:endParaRPr>
          </a:p>
          <a:p>
            <a:pPr marL="0" indent="0">
              <a:spcBef>
                <a:spcPts val="375"/>
              </a:spcBef>
              <a:buClr>
                <a:schemeClr val="dk1"/>
              </a:buClr>
              <a:buSzPts val="1100"/>
              <a:buNone/>
            </a:pPr>
            <a:endParaRPr>
              <a:solidFill>
                <a:schemeClr val="dk1"/>
              </a:solidFill>
            </a:endParaRPr>
          </a:p>
          <a:p>
            <a:pPr marL="0" indent="0">
              <a:spcBef>
                <a:spcPts val="375"/>
              </a:spcBef>
              <a:buClr>
                <a:schemeClr val="dk1"/>
              </a:buClr>
              <a:buSzPts val="1100"/>
              <a:buNone/>
            </a:pPr>
            <a:endParaRPr>
              <a:solidFill>
                <a:schemeClr val="dk1"/>
              </a:solidFill>
            </a:endParaRPr>
          </a:p>
          <a:p>
            <a:pPr marL="0" indent="0">
              <a:spcBef>
                <a:spcPts val="375"/>
              </a:spcBef>
              <a:buClr>
                <a:schemeClr val="dk1"/>
              </a:buClr>
              <a:buSzPts val="1100"/>
              <a:buNone/>
            </a:pPr>
            <a:endParaRPr>
              <a:solidFill>
                <a:schemeClr val="dk1"/>
              </a:solidFill>
            </a:endParaRPr>
          </a:p>
          <a:p>
            <a:pPr marL="0" indent="0">
              <a:spcBef>
                <a:spcPts val="375"/>
              </a:spcBef>
              <a:buClr>
                <a:schemeClr val="dk1"/>
              </a:buClr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Time: 5 mins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41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i="0" u="none" strike="noStrike" cap="none">
                <a:solidFill>
                  <a:schemeClr val="dk2"/>
                </a:solidFill>
              </a:rPr>
              <a:t>Agenda</a:t>
            </a:r>
            <a:endParaRPr sz="3600" i="0" u="none" strike="noStrike" cap="none">
              <a:solidFill>
                <a:schemeClr val="dk2"/>
              </a:solidFill>
            </a:endParaRPr>
          </a:p>
        </p:txBody>
      </p:sp>
      <p:sp>
        <p:nvSpPr>
          <p:cNvPr id="156" name="Google Shape;156;p27"/>
          <p:cNvSpPr txBox="1">
            <a:spLocks noGrp="1"/>
          </p:cNvSpPr>
          <p:nvPr>
            <p:ph idx="1"/>
          </p:nvPr>
        </p:nvSpPr>
        <p:spPr>
          <a:xfrm>
            <a:off x="533400" y="1320625"/>
            <a:ext cx="8459400" cy="51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chemeClr val="dk1"/>
                </a:solidFill>
              </a:rPr>
              <a:t>Module 3 - Components</a:t>
            </a:r>
            <a:endParaRPr sz="24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What is Component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Create Component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 b="1" dirty="0" smtClean="0">
                <a:solidFill>
                  <a:schemeClr val="dk1"/>
                </a:solidFill>
              </a:rPr>
              <a:t>Data </a:t>
            </a:r>
            <a:r>
              <a:rPr lang="en-US" sz="1800" b="1" dirty="0">
                <a:solidFill>
                  <a:schemeClr val="dk1"/>
                </a:solidFill>
              </a:rPr>
              <a:t>and Props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Child Components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chemeClr val="dk1"/>
                </a:solidFill>
              </a:rPr>
              <a:t>Module 4 - </a:t>
            </a:r>
            <a:r>
              <a:rPr lang="en-US" sz="2400" b="1" dirty="0" err="1">
                <a:solidFill>
                  <a:schemeClr val="dk1"/>
                </a:solidFill>
              </a:rPr>
              <a:t>Vue</a:t>
            </a:r>
            <a:r>
              <a:rPr lang="en-US" sz="2400" b="1" dirty="0">
                <a:solidFill>
                  <a:schemeClr val="dk1"/>
                </a:solidFill>
              </a:rPr>
              <a:t> </a:t>
            </a:r>
            <a:r>
              <a:rPr lang="en-US" sz="2400" b="1" dirty="0" err="1">
                <a:solidFill>
                  <a:schemeClr val="dk1"/>
                </a:solidFill>
              </a:rPr>
              <a:t>Cli</a:t>
            </a:r>
            <a:r>
              <a:rPr lang="en-US" sz="2400" b="1" dirty="0">
                <a:solidFill>
                  <a:schemeClr val="dk1"/>
                </a:solidFill>
              </a:rPr>
              <a:t> and Router</a:t>
            </a:r>
            <a:endParaRPr sz="24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 b="1" dirty="0" err="1" smtClean="0">
                <a:solidFill>
                  <a:schemeClr val="dk1"/>
                </a:solidFill>
              </a:rPr>
              <a:t>Vue</a:t>
            </a:r>
            <a:r>
              <a:rPr lang="en-US" sz="1800" b="1" dirty="0" smtClean="0">
                <a:solidFill>
                  <a:schemeClr val="dk1"/>
                </a:solidFill>
              </a:rPr>
              <a:t> </a:t>
            </a:r>
            <a:r>
              <a:rPr lang="en-US" sz="1800" b="1" dirty="0">
                <a:solidFill>
                  <a:schemeClr val="dk1"/>
                </a:solidFill>
              </a:rPr>
              <a:t>Router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chemeClr val="dk1"/>
                </a:solidFill>
              </a:rPr>
              <a:t>Module 5  - Transition (Optional)</a:t>
            </a:r>
            <a:endParaRPr sz="24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Transition Classes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201228" y="2158380"/>
            <a:ext cx="6858000" cy="678634"/>
          </a:xfrm>
        </p:spPr>
        <p:txBody>
          <a:bodyPr>
            <a:normAutofit fontScale="90000"/>
          </a:bodyPr>
          <a:lstStyle/>
          <a:p>
            <a:r>
              <a:rPr lang="en-SG" dirty="0" smtClean="0"/>
              <a:t>SPA</a:t>
            </a:r>
            <a:br>
              <a:rPr lang="en-SG" dirty="0" smtClean="0"/>
            </a:br>
            <a:r>
              <a:rPr lang="en-SG" dirty="0" smtClean="0"/>
              <a:t>Single Page Application</a:t>
            </a:r>
            <a:br>
              <a:rPr lang="en-SG" dirty="0" smtClean="0"/>
            </a:br>
            <a:r>
              <a:rPr lang="en-SG" sz="2700" dirty="0"/>
              <a:t>what we are really here for!</a:t>
            </a:r>
            <a:endParaRPr lang="en-SG" dirty="0"/>
          </a:p>
        </p:txBody>
      </p:sp>
      <p:pic>
        <p:nvPicPr>
          <p:cNvPr id="7" name="Picture 2" descr="Image result for SPA h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783" y="3115575"/>
            <a:ext cx="3140285" cy="190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757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3"/>
          <p:cNvSpPr txBox="1"/>
          <p:nvPr/>
        </p:nvSpPr>
        <p:spPr>
          <a:xfrm>
            <a:off x="88075" y="1814975"/>
            <a:ext cx="8131200" cy="34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9600">
                <a:latin typeface="Comfortaa"/>
                <a:ea typeface="Comfortaa"/>
                <a:cs typeface="Comfortaa"/>
                <a:sym typeface="Comfortaa"/>
              </a:rPr>
              <a:t>Summary</a:t>
            </a:r>
            <a:endParaRPr sz="9600">
              <a:latin typeface="Comfortaa"/>
              <a:ea typeface="Comfortaa"/>
              <a:cs typeface="Comfortaa"/>
              <a:sym typeface="Comfortaa"/>
            </a:endParaRPr>
          </a:p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9600">
                <a:latin typeface="Comfortaa"/>
                <a:ea typeface="Comfortaa"/>
                <a:cs typeface="Comfortaa"/>
                <a:sym typeface="Comfortaa"/>
              </a:rPr>
              <a:t>Q&amp;A</a:t>
            </a:r>
            <a:endParaRPr sz="96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82" name="Google Shape;682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3622" y="3791675"/>
            <a:ext cx="3056050" cy="318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14"/>
          <p:cNvSpPr txBox="1"/>
          <p:nvPr/>
        </p:nvSpPr>
        <p:spPr>
          <a:xfrm>
            <a:off x="0" y="478125"/>
            <a:ext cx="8412600" cy="18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7200">
                <a:latin typeface="Comfortaa"/>
                <a:ea typeface="Comfortaa"/>
                <a:cs typeface="Comfortaa"/>
                <a:sym typeface="Comfortaa"/>
              </a:rPr>
              <a:t>Feedback</a:t>
            </a:r>
            <a:endParaRPr sz="7200">
              <a:latin typeface="Comfortaa"/>
              <a:ea typeface="Comfortaa"/>
              <a:cs typeface="Comfortaa"/>
              <a:sym typeface="Comfortaa"/>
            </a:endParaRPr>
          </a:p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4800">
                <a:latin typeface="Comfortaa"/>
                <a:ea typeface="Comfortaa"/>
                <a:cs typeface="Comfortaa"/>
                <a:sym typeface="Comfortaa"/>
              </a:rPr>
              <a:t>https://goo.gl/R2eumq</a:t>
            </a:r>
            <a:endParaRPr sz="48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88" name="Google Shape;688;p114" descr="qrcode-sgp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7425" y="2823200"/>
            <a:ext cx="3760475" cy="376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15"/>
          <p:cNvSpPr txBox="1">
            <a:spLocks noGrp="1"/>
          </p:cNvSpPr>
          <p:nvPr>
            <p:ph type="body" idx="4294967295"/>
          </p:nvPr>
        </p:nvSpPr>
        <p:spPr>
          <a:xfrm>
            <a:off x="88075" y="1763125"/>
            <a:ext cx="8131200" cy="3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9600">
                <a:latin typeface="Comfortaa"/>
                <a:ea typeface="Comfortaa"/>
                <a:cs typeface="Comfortaa"/>
                <a:sym typeface="Comfortaa"/>
              </a:rPr>
              <a:t>Thank You!</a:t>
            </a:r>
            <a:endParaRPr sz="9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94" name="Google Shape;694;p115"/>
          <p:cNvSpPr txBox="1"/>
          <p:nvPr/>
        </p:nvSpPr>
        <p:spPr>
          <a:xfrm>
            <a:off x="88075" y="3947100"/>
            <a:ext cx="8922600" cy="16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Comfortaa"/>
                <a:ea typeface="Comfortaa"/>
                <a:cs typeface="Comfortaa"/>
                <a:sym typeface="Comfortaa"/>
              </a:rPr>
              <a:t>Lionel</a:t>
            </a:r>
            <a:endParaRPr sz="36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Comfortaa"/>
                <a:ea typeface="Comfortaa"/>
                <a:cs typeface="Comfortaa"/>
                <a:sym typeface="Comfortaa"/>
              </a:rPr>
              <a:t>lionel@wesvault.com</a:t>
            </a:r>
            <a:endParaRPr sz="3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601175" y="533400"/>
            <a:ext cx="8249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i="0" u="none" strike="noStrike" cap="none">
                <a:solidFill>
                  <a:schemeClr val="dk1"/>
                </a:solidFill>
              </a:rPr>
              <a:t>Prerequisite</a:t>
            </a:r>
            <a:r>
              <a:rPr lang="en-US">
                <a:solidFill>
                  <a:schemeClr val="dk1"/>
                </a:solidFill>
              </a:rPr>
              <a:t>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163" name="Google Shape;163;p28"/>
          <p:cNvSpPr txBox="1">
            <a:spLocks noGrp="1"/>
          </p:cNvSpPr>
          <p:nvPr>
            <p:ph idx="1"/>
          </p:nvPr>
        </p:nvSpPr>
        <p:spPr>
          <a:xfrm>
            <a:off x="326775" y="1445100"/>
            <a:ext cx="8590800" cy="43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The following basic knowledge are assumed in this training:</a:t>
            </a:r>
            <a:endParaRPr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b="0" i="0" u="none" strike="noStrike" cap="none">
                <a:solidFill>
                  <a:schemeClr val="dk1"/>
                </a:solidFill>
              </a:rPr>
              <a:t>HTML</a:t>
            </a:r>
            <a:endParaRPr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b="0" i="0" u="none" strike="noStrike" cap="none">
                <a:solidFill>
                  <a:schemeClr val="dk1"/>
                </a:solidFill>
              </a:rPr>
              <a:t>CSS</a:t>
            </a:r>
            <a:endParaRPr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b="0" i="0" u="none" strike="noStrike" cap="none">
                <a:solidFill>
                  <a:schemeClr val="dk1"/>
                </a:solidFill>
              </a:rPr>
              <a:t>JavaScript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S001072128">
  <a:themeElements>
    <a:clrScheme name="Default Design 9">
      <a:dk1>
        <a:srgbClr val="000000"/>
      </a:dk1>
      <a:lt1>
        <a:srgbClr val="DEF6F1"/>
      </a:lt1>
      <a:dk2>
        <a:srgbClr val="000000"/>
      </a:dk2>
      <a:lt2>
        <a:srgbClr val="969696"/>
      </a:lt2>
      <a:accent1>
        <a:srgbClr val="CEF9FE"/>
      </a:accent1>
      <a:accent2>
        <a:srgbClr val="8DC6FF"/>
      </a:accent2>
      <a:accent3>
        <a:srgbClr val="ECFAF7"/>
      </a:accent3>
      <a:accent4>
        <a:srgbClr val="000000"/>
      </a:accent4>
      <a:accent5>
        <a:srgbClr val="E3FBFE"/>
      </a:accent5>
      <a:accent6>
        <a:srgbClr val="7FB3E7"/>
      </a:accent6>
      <a:hlink>
        <a:srgbClr val="0066CC"/>
      </a:hlink>
      <a:folHlink>
        <a:srgbClr val="00A8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3167</TotalTime>
  <Words>3162</Words>
  <Application>Microsoft Office PowerPoint</Application>
  <PresentationFormat>On-screen Show (4:3)</PresentationFormat>
  <Paragraphs>694</Paragraphs>
  <Slides>83</Slides>
  <Notes>77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83</vt:i4>
      </vt:variant>
    </vt:vector>
  </HeadingPairs>
  <TitlesOfParts>
    <vt:vector size="89" baseType="lpstr">
      <vt:lpstr>Calibri</vt:lpstr>
      <vt:lpstr>Comfortaa</vt:lpstr>
      <vt:lpstr>Calibri Light</vt:lpstr>
      <vt:lpstr>Arial</vt:lpstr>
      <vt:lpstr>TS001072128</vt:lpstr>
      <vt:lpstr>Office Theme</vt:lpstr>
      <vt:lpstr>Vue.js Essential Training </vt:lpstr>
      <vt:lpstr>Material</vt:lpstr>
      <vt:lpstr>Vue.js 101 – Essentials w. Lionel</vt:lpstr>
      <vt:lpstr>About the Trainer - Lionel</vt:lpstr>
      <vt:lpstr>Youtube: lionel the tech lead </vt:lpstr>
      <vt:lpstr>Overall – Zoom </vt:lpstr>
      <vt:lpstr>Agenda</vt:lpstr>
      <vt:lpstr>Agenda</vt:lpstr>
      <vt:lpstr>Prerequisites</vt:lpstr>
      <vt:lpstr>IDE</vt:lpstr>
      <vt:lpstr>Exercise files</vt:lpstr>
      <vt:lpstr>PowerPoint Presentation</vt:lpstr>
      <vt:lpstr>Javascript Frameworks for Web</vt:lpstr>
      <vt:lpstr>Why Vue JS</vt:lpstr>
      <vt:lpstr>History of Vue JS</vt:lpstr>
      <vt:lpstr>Install Vue JS Libraries</vt:lpstr>
      <vt:lpstr>Your First Vue Script</vt:lpstr>
      <vt:lpstr>Vue Instance</vt:lpstr>
      <vt:lpstr>Ex: Data</vt:lpstr>
      <vt:lpstr>Add More Vue Instance</vt:lpstr>
      <vt:lpstr>Ex: Add Vue Instance</vt:lpstr>
      <vt:lpstr>Methods</vt:lpstr>
      <vt:lpstr>Ex: Methods</vt:lpstr>
      <vt:lpstr>Computed Property</vt:lpstr>
      <vt:lpstr>Ex: Computed Property</vt:lpstr>
      <vt:lpstr>Instance Life Cycle </vt:lpstr>
      <vt:lpstr>Created Hook</vt:lpstr>
      <vt:lpstr>PowerPoint Presentation</vt:lpstr>
      <vt:lpstr>Directives</vt:lpstr>
      <vt:lpstr>v-bind</vt:lpstr>
      <vt:lpstr>v-bind:title</vt:lpstr>
      <vt:lpstr>v-bind:href</vt:lpstr>
      <vt:lpstr>v-bind shorthand</vt:lpstr>
      <vt:lpstr>v-bind:value</vt:lpstr>
      <vt:lpstr>v-bind:style</vt:lpstr>
      <vt:lpstr>v-bind:class</vt:lpstr>
      <vt:lpstr>Ex: v-bind:class</vt:lpstr>
      <vt:lpstr>v-model</vt:lpstr>
      <vt:lpstr>v-model Modifiers</vt:lpstr>
      <vt:lpstr>Lazy Modifier</vt:lpstr>
      <vt:lpstr>Ex: v-model</vt:lpstr>
      <vt:lpstr>Ex2: v-model</vt:lpstr>
      <vt:lpstr>Watch</vt:lpstr>
      <vt:lpstr>Ex: Watch</vt:lpstr>
      <vt:lpstr>v-for</vt:lpstr>
      <vt:lpstr>Ex1: v-for</vt:lpstr>
      <vt:lpstr>Ex2: v-for</vt:lpstr>
      <vt:lpstr>v-for with Index</vt:lpstr>
      <vt:lpstr>v-show</vt:lpstr>
      <vt:lpstr>Ex: v-show</vt:lpstr>
      <vt:lpstr>v-if, v-else and v-else-if</vt:lpstr>
      <vt:lpstr>Ex: v-if-else </vt:lpstr>
      <vt:lpstr>v-on</vt:lpstr>
      <vt:lpstr>Ex: v-on</vt:lpstr>
      <vt:lpstr>v-on Shorthand</vt:lpstr>
      <vt:lpstr>Event Modifiers</vt:lpstr>
      <vt:lpstr>Prevent Modifier</vt:lpstr>
      <vt:lpstr>PowerPoint Presentation</vt:lpstr>
      <vt:lpstr>Component</vt:lpstr>
      <vt:lpstr>Creating a  Component</vt:lpstr>
      <vt:lpstr>Ex: Component</vt:lpstr>
      <vt:lpstr>Slot</vt:lpstr>
      <vt:lpstr>Data in Component</vt:lpstr>
      <vt:lpstr>Props</vt:lpstr>
      <vt:lpstr>Ex: Props</vt:lpstr>
      <vt:lpstr>Case Study: Product List</vt:lpstr>
      <vt:lpstr>Child Component</vt:lpstr>
      <vt:lpstr>Child Component Props</vt:lpstr>
      <vt:lpstr>Case Study: Child Components</vt:lpstr>
      <vt:lpstr>Ex: Child Component Props</vt:lpstr>
      <vt:lpstr>Component Life Cycle </vt:lpstr>
      <vt:lpstr>Created </vt:lpstr>
      <vt:lpstr>Vue Router</vt:lpstr>
      <vt:lpstr>Installing Vue Router</vt:lpstr>
      <vt:lpstr>Router Link</vt:lpstr>
      <vt:lpstr>Templates</vt:lpstr>
      <vt:lpstr>Route Path</vt:lpstr>
      <vt:lpstr>Router Instance</vt:lpstr>
      <vt:lpstr>Ex: Router</vt:lpstr>
      <vt:lpstr>SPA Single Page Application what we are really here for!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Vue.js Essential Training </dc:title>
  <cp:lastModifiedBy>auzadventure WV</cp:lastModifiedBy>
  <cp:revision>28</cp:revision>
  <dcterms:modified xsi:type="dcterms:W3CDTF">2020-12-14T06:25:14Z</dcterms:modified>
</cp:coreProperties>
</file>